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2.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3.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4.xml" ContentType="application/vnd.openxmlformats-officedocument.themeOverr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5.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6.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7.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8.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9.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0.xml" ContentType="application/vnd.openxmlformats-officedocument.themeOverr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1.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2.xml" ContentType="application/vnd.openxmlformats-officedocument.themeOverride+xml"/>
  <Override PartName="/ppt/notesSlides/notesSlide1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1.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3.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3.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5.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6.xml" ContentType="application/vnd.openxmlformats-officedocument.themeOverride+xml"/>
  <Override PartName="/ppt/notesSlides/notesSlide16.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notesSlides/notesSlide1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heme/themeOverride17.xml" ContentType="application/vnd.openxmlformats-officedocument.themeOverr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heme/themeOverride18.xml" ContentType="application/vnd.openxmlformats-officedocument.themeOverride+xml"/>
  <Override PartName="/ppt/notesSlides/notesSlide1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notesSlides/notesSlide19.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19.xml" ContentType="application/vnd.openxmlformats-officedocument.themeOverr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20.xml" ContentType="application/vnd.openxmlformats-officedocument.themeOverr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20.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21.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heme/themeOverride21.xml" ContentType="application/vnd.openxmlformats-officedocument.themeOverr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heme/themeOverride22.xml" ContentType="application/vnd.openxmlformats-officedocument.themeOverr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22.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notesSlides/notesSlide23.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heme/themeOverride23.xml" ContentType="application/vnd.openxmlformats-officedocument.themeOverr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heme/themeOverride24.xml" ContentType="application/vnd.openxmlformats-officedocument.themeOverride+xml"/>
  <Override PartName="/ppt/notesSlides/notesSlide24.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notesSlides/notesSlide2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heme/themeOverride25.xml" ContentType="application/vnd.openxmlformats-officedocument.themeOverr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heme/themeOverride26.xml" ContentType="application/vnd.openxmlformats-officedocument.themeOverr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notesSlides/notesSlide26.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notesSlides/notesSlide27.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heme/themeOverride27.xml" ContentType="application/vnd.openxmlformats-officedocument.themeOverr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heme/themeOverride28.xml" ContentType="application/vnd.openxmlformats-officedocument.themeOverride+xml"/>
  <Override PartName="/ppt/notesSlides/notesSlide28.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notesSlides/notesSlide29.xml" ContentType="application/vnd.openxmlformats-officedocument.presentationml.notesSlid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heme/themeOverride29.xml" ContentType="application/vnd.openxmlformats-officedocument.themeOverr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heme/themeOverride30.xml" ContentType="application/vnd.openxmlformats-officedocument.themeOverride+xml"/>
  <Override PartName="/ppt/notesSlides/notesSlide30.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notesSlides/notesSlide31.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heme/themeOverride31.xml" ContentType="application/vnd.openxmlformats-officedocument.themeOverr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heme/themeOverride32.xml" ContentType="application/vnd.openxmlformats-officedocument.themeOverr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heme/themeOverride33.xml" ContentType="application/vnd.openxmlformats-officedocument.themeOverr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heme/themeOverride34.xml" ContentType="application/vnd.openxmlformats-officedocument.themeOverride+xml"/>
  <Override PartName="/ppt/notesSlides/notesSlide32.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notesSlides/notesSlide33.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heme/themeOverride35.xml" ContentType="application/vnd.openxmlformats-officedocument.themeOverr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heme/themeOverride36.xml" ContentType="application/vnd.openxmlformats-officedocument.themeOverride+xml"/>
  <Override PartName="/ppt/notesSlides/notesSlide34.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notesSlides/notesSlide35.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heme/themeOverride37.xml" ContentType="application/vnd.openxmlformats-officedocument.themeOverride+xml"/>
  <Override PartName="/ppt/notesSlides/notesSlide36.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notesSlides/notesSlide37.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94.xml" ContentType="application/vnd.openxmlformats-officedocument.drawingml.chart+xml"/>
  <Override PartName="/ppt/charts/style94.xml" ContentType="application/vnd.ms-office.chartstyle+xml"/>
  <Override PartName="/ppt/charts/colors94.xml" ContentType="application/vnd.ms-office.chartcolorstyle+xml"/>
  <Override PartName="/ppt/theme/themeOverride38.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426" r:id="rId2"/>
    <p:sldId id="425" r:id="rId3"/>
    <p:sldId id="424" r:id="rId4"/>
    <p:sldId id="385" r:id="rId5"/>
    <p:sldId id="479" r:id="rId6"/>
    <p:sldId id="460" r:id="rId7"/>
    <p:sldId id="436" r:id="rId8"/>
    <p:sldId id="452" r:id="rId9"/>
    <p:sldId id="468" r:id="rId10"/>
    <p:sldId id="477" r:id="rId11"/>
    <p:sldId id="469" r:id="rId12"/>
    <p:sldId id="472" r:id="rId13"/>
    <p:sldId id="473" r:id="rId14"/>
    <p:sldId id="474" r:id="rId15"/>
    <p:sldId id="475" r:id="rId16"/>
    <p:sldId id="478" r:id="rId17"/>
    <p:sldId id="480" r:id="rId18"/>
    <p:sldId id="481" r:id="rId19"/>
    <p:sldId id="482" r:id="rId20"/>
    <p:sldId id="615" r:id="rId21"/>
    <p:sldId id="362" r:id="rId22"/>
    <p:sldId id="614" r:id="rId23"/>
    <p:sldId id="612" r:id="rId24"/>
    <p:sldId id="489" r:id="rId25"/>
    <p:sldId id="490" r:id="rId26"/>
    <p:sldId id="488" r:id="rId27"/>
    <p:sldId id="616" r:id="rId28"/>
    <p:sldId id="353" r:id="rId29"/>
    <p:sldId id="597" r:id="rId30"/>
    <p:sldId id="491" r:id="rId31"/>
    <p:sldId id="598" r:id="rId32"/>
    <p:sldId id="492" r:id="rId33"/>
    <p:sldId id="599" r:id="rId34"/>
    <p:sldId id="493" r:id="rId35"/>
    <p:sldId id="600" r:id="rId36"/>
    <p:sldId id="494" r:id="rId37"/>
    <p:sldId id="601" r:id="rId38"/>
    <p:sldId id="495" r:id="rId39"/>
    <p:sldId id="602" r:id="rId40"/>
    <p:sldId id="497" r:id="rId41"/>
    <p:sldId id="603" r:id="rId42"/>
    <p:sldId id="496" r:id="rId43"/>
    <p:sldId id="604" r:id="rId44"/>
    <p:sldId id="498" r:id="rId45"/>
    <p:sldId id="605" r:id="rId46"/>
    <p:sldId id="499" r:id="rId47"/>
    <p:sldId id="606" r:id="rId48"/>
    <p:sldId id="357" r:id="rId49"/>
    <p:sldId id="607" r:id="rId50"/>
    <p:sldId id="617" r:id="rId51"/>
    <p:sldId id="594" r:id="rId52"/>
    <p:sldId id="595" r:id="rId53"/>
    <p:sldId id="622" r:id="rId54"/>
    <p:sldId id="624" r:id="rId55"/>
    <p:sldId id="625" r:id="rId56"/>
    <p:sldId id="626" r:id="rId57"/>
    <p:sldId id="627" r:id="rId58"/>
    <p:sldId id="628" r:id="rId59"/>
    <p:sldId id="630" r:id="rId60"/>
    <p:sldId id="631" r:id="rId61"/>
    <p:sldId id="632" r:id="rId62"/>
    <p:sldId id="637" r:id="rId63"/>
    <p:sldId id="633" r:id="rId64"/>
    <p:sldId id="634" r:id="rId65"/>
    <p:sldId id="635" r:id="rId66"/>
    <p:sldId id="636" r:id="rId67"/>
    <p:sldId id="618" r:id="rId68"/>
    <p:sldId id="610" r:id="rId69"/>
    <p:sldId id="476" r:id="rId70"/>
  </p:sldIdLst>
  <p:sldSz cx="12192000" cy="6858000"/>
  <p:notesSz cx="6735763" cy="9866313"/>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 userDrawn="1">
          <p15:clr>
            <a:srgbClr val="A4A3A4"/>
          </p15:clr>
        </p15:guide>
        <p15:guide id="3" pos="7401" userDrawn="1">
          <p15:clr>
            <a:srgbClr val="A4A3A4"/>
          </p15:clr>
        </p15:guide>
        <p15:guide id="4" pos="325" userDrawn="1">
          <p15:clr>
            <a:srgbClr val="A4A3A4"/>
          </p15:clr>
        </p15:guide>
        <p15:guide id="5" pos="3168" userDrawn="1">
          <p15:clr>
            <a:srgbClr val="A4A3A4"/>
          </p15:clr>
        </p15:guide>
        <p15:guide id="6" orient="horz" pos="799" userDrawn="1">
          <p15:clr>
            <a:srgbClr val="A4A3A4"/>
          </p15:clr>
        </p15:guide>
        <p15:guide id="8" orient="horz" pos="1253" userDrawn="1">
          <p15:clr>
            <a:srgbClr val="A4A3A4"/>
          </p15:clr>
        </p15:guide>
        <p15:guide id="9" orient="horz" pos="3984" userDrawn="1">
          <p15:clr>
            <a:srgbClr val="A4A3A4"/>
          </p15:clr>
        </p15:guide>
        <p15:guide id="10" pos="869" userDrawn="1">
          <p15:clr>
            <a:srgbClr val="A4A3A4"/>
          </p15:clr>
        </p15:guide>
        <p15:guide id="11" orient="horz" pos="2319" userDrawn="1">
          <p15:clr>
            <a:srgbClr val="A4A3A4"/>
          </p15:clr>
        </p15:guide>
        <p15:guide id="12" orient="horz" pos="1139" userDrawn="1">
          <p15:clr>
            <a:srgbClr val="A4A3A4"/>
          </p15:clr>
        </p15:guide>
        <p15:guide id="13" orient="horz" pos="3725" userDrawn="1">
          <p15:clr>
            <a:srgbClr val="A4A3A4"/>
          </p15:clr>
        </p15:guide>
        <p15:guide id="15" pos="6072" userDrawn="1">
          <p15:clr>
            <a:srgbClr val="A4A3A4"/>
          </p15:clr>
        </p15:guide>
        <p15:guide id="16" pos="268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ndaugas degutis" initials="m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FE699"/>
    <a:srgbClr val="FF8F8F"/>
    <a:srgbClr val="F8CBAD"/>
    <a:srgbClr val="92D050"/>
    <a:srgbClr val="9DC3E6"/>
    <a:srgbClr val="F4B183"/>
    <a:srgbClr val="A9D18E"/>
    <a:srgbClr val="10151F"/>
    <a:srgbClr val="0964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Vidutinis stilius 2 – paryškinima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Vidutinis stilius 2 – paryškinima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Šviesus stilius 1 – paryškinima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AF606853-7671-496A-8E4F-DF71F8EC918B}" styleName="Tamsus stilius1 – paryškinima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3842" autoAdjust="0"/>
  </p:normalViewPr>
  <p:slideViewPr>
    <p:cSldViewPr snapToGrid="0">
      <p:cViewPr>
        <p:scale>
          <a:sx n="110" d="100"/>
          <a:sy n="110" d="100"/>
        </p:scale>
        <p:origin x="768" y="78"/>
      </p:cViewPr>
      <p:guideLst>
        <p:guide orient="horz" pos="142"/>
        <p:guide pos="7401"/>
        <p:guide pos="325"/>
        <p:guide pos="3168"/>
        <p:guide orient="horz" pos="799"/>
        <p:guide orient="horz" pos="1253"/>
        <p:guide orient="horz" pos="3984"/>
        <p:guide pos="869"/>
        <p:guide orient="horz" pos="2319"/>
        <p:guide orient="horz" pos="1139"/>
        <p:guide orient="horz" pos="3725"/>
        <p:guide pos="6072"/>
        <p:guide pos="26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package" Target="../embeddings/Microsoft_Excel_Worksheet33.xlsx"/></Relationships>
</file>

<file path=ppt/charts/_rels/chart35.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35.xml"/><Relationship Id="rId1" Type="http://schemas.microsoft.com/office/2011/relationships/chartStyle" Target="style35.xml"/><Relationship Id="rId4"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7.xlsx"/></Relationships>
</file>

<file path=ppt/charts/_rels/chart39.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38.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43.xml"/><Relationship Id="rId1" Type="http://schemas.microsoft.com/office/2011/relationships/chartStyle" Target="style43.xml"/><Relationship Id="rId4"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44.xml"/><Relationship Id="rId1" Type="http://schemas.microsoft.com/office/2011/relationships/chartStyle" Target="style44.xml"/><Relationship Id="rId4"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themeOverride" Target="../theme/themeOverride23.xml"/><Relationship Id="rId2" Type="http://schemas.microsoft.com/office/2011/relationships/chartColorStyle" Target="colors48.xml"/><Relationship Id="rId1" Type="http://schemas.microsoft.com/office/2011/relationships/chartStyle" Target="style48.xml"/><Relationship Id="rId4"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3" Type="http://schemas.openxmlformats.org/officeDocument/2006/relationships/themeOverride" Target="../theme/themeOverride24.xml"/><Relationship Id="rId2" Type="http://schemas.microsoft.com/office/2011/relationships/chartColorStyle" Target="colors49.xml"/><Relationship Id="rId1" Type="http://schemas.microsoft.com/office/2011/relationships/chartStyle" Target="style49.xml"/><Relationship Id="rId4"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themeOverride" Target="../theme/themeOverride25.xml"/><Relationship Id="rId2" Type="http://schemas.microsoft.com/office/2011/relationships/chartColorStyle" Target="colors52.xml"/><Relationship Id="rId1" Type="http://schemas.microsoft.com/office/2011/relationships/chartStyle" Target="style52.xml"/><Relationship Id="rId4"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3" Type="http://schemas.openxmlformats.org/officeDocument/2006/relationships/themeOverride" Target="../theme/themeOverride26.xml"/><Relationship Id="rId2" Type="http://schemas.microsoft.com/office/2011/relationships/chartColorStyle" Target="colors53.xml"/><Relationship Id="rId1" Type="http://schemas.microsoft.com/office/2011/relationships/chartStyle" Target="style53.xml"/><Relationship Id="rId4"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themeOverride" Target="../theme/themeOverride27.xml"/><Relationship Id="rId2" Type="http://schemas.microsoft.com/office/2011/relationships/chartColorStyle" Target="colors57.xml"/><Relationship Id="rId1" Type="http://schemas.microsoft.com/office/2011/relationships/chartStyle" Target="style57.xml"/><Relationship Id="rId4"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3" Type="http://schemas.openxmlformats.org/officeDocument/2006/relationships/themeOverride" Target="../theme/themeOverride28.xml"/><Relationship Id="rId2" Type="http://schemas.microsoft.com/office/2011/relationships/chartColorStyle" Target="colors58.xml"/><Relationship Id="rId1" Type="http://schemas.microsoft.com/office/2011/relationships/chartStyle" Target="style58.xml"/><Relationship Id="rId4"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themeOverride" Target="../theme/themeOverride29.xml"/><Relationship Id="rId2" Type="http://schemas.microsoft.com/office/2011/relationships/chartColorStyle" Target="colors61.xml"/><Relationship Id="rId1" Type="http://schemas.microsoft.com/office/2011/relationships/chartStyle" Target="style61.xml"/><Relationship Id="rId4"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3" Type="http://schemas.openxmlformats.org/officeDocument/2006/relationships/themeOverride" Target="../theme/themeOverride30.xml"/><Relationship Id="rId2" Type="http://schemas.microsoft.com/office/2011/relationships/chartColorStyle" Target="colors62.xml"/><Relationship Id="rId1" Type="http://schemas.microsoft.com/office/2011/relationships/chartStyle" Target="style62.xml"/><Relationship Id="rId4"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themeOverride" Target="../theme/themeOverride31.xml"/><Relationship Id="rId2" Type="http://schemas.microsoft.com/office/2011/relationships/chartColorStyle" Target="colors65.xml"/><Relationship Id="rId1" Type="http://schemas.microsoft.com/office/2011/relationships/chartStyle" Target="style65.xml"/><Relationship Id="rId4"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3" Type="http://schemas.openxmlformats.org/officeDocument/2006/relationships/themeOverride" Target="../theme/themeOverride32.xml"/><Relationship Id="rId2" Type="http://schemas.microsoft.com/office/2011/relationships/chartColorStyle" Target="colors66.xml"/><Relationship Id="rId1" Type="http://schemas.microsoft.com/office/2011/relationships/chartStyle" Target="style66.xml"/><Relationship Id="rId4"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3" Type="http://schemas.openxmlformats.org/officeDocument/2006/relationships/themeOverride" Target="../theme/themeOverride33.xml"/><Relationship Id="rId2" Type="http://schemas.microsoft.com/office/2011/relationships/chartColorStyle" Target="colors67.xml"/><Relationship Id="rId1" Type="http://schemas.microsoft.com/office/2011/relationships/chartStyle" Target="style67.xml"/><Relationship Id="rId4"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3" Type="http://schemas.openxmlformats.org/officeDocument/2006/relationships/themeOverride" Target="../theme/themeOverride34.xml"/><Relationship Id="rId2" Type="http://schemas.microsoft.com/office/2011/relationships/chartColorStyle" Target="colors68.xml"/><Relationship Id="rId1" Type="http://schemas.microsoft.com/office/2011/relationships/chartStyle" Target="style68.xml"/><Relationship Id="rId4"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themeOverride" Target="../theme/themeOverride35.xml"/><Relationship Id="rId2" Type="http://schemas.microsoft.com/office/2011/relationships/chartColorStyle" Target="colors71.xml"/><Relationship Id="rId1" Type="http://schemas.microsoft.com/office/2011/relationships/chartStyle" Target="style71.xml"/><Relationship Id="rId4"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themeOverride" Target="../theme/themeOverride36.xml"/><Relationship Id="rId2" Type="http://schemas.microsoft.com/office/2011/relationships/chartColorStyle" Target="colors72.xml"/><Relationship Id="rId1" Type="http://schemas.microsoft.com/office/2011/relationships/chartStyle" Target="style72.xml"/><Relationship Id="rId4"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themeOverride" Target="../theme/themeOverride37.xml"/><Relationship Id="rId2" Type="http://schemas.microsoft.com/office/2011/relationships/chartColorStyle" Target="colors75.xml"/><Relationship Id="rId1" Type="http://schemas.microsoft.com/office/2011/relationships/chartStyle" Target="style75.xml"/><Relationship Id="rId4"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91.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93.xml"/><Relationship Id="rId1" Type="http://schemas.microsoft.com/office/2011/relationships/chartStyle" Target="style93.xml"/></Relationships>
</file>

<file path=ppt/charts/_rels/chart94.xml.rels><?xml version="1.0" encoding="UTF-8" standalone="yes"?>
<Relationships xmlns="http://schemas.openxmlformats.org/package/2006/relationships"><Relationship Id="rId3" Type="http://schemas.openxmlformats.org/officeDocument/2006/relationships/themeOverride" Target="../theme/themeOverride38.xml"/><Relationship Id="rId2" Type="http://schemas.microsoft.com/office/2011/relationships/chartColorStyle" Target="colors94.xml"/><Relationship Id="rId1" Type="http://schemas.microsoft.com/office/2011/relationships/chartStyle" Target="style94.xml"/><Relationship Id="rId5" Type="http://schemas.openxmlformats.org/officeDocument/2006/relationships/chartUserShapes" Target="../drawings/drawing1.xml"/><Relationship Id="rId4" Type="http://schemas.openxmlformats.org/officeDocument/2006/relationships/package" Target="../embeddings/Microsoft_Excel_Worksheet9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Lytis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415782177756621"/>
          <c:y val="0.1823995478786051"/>
          <c:w val="0.31356412687570351"/>
          <c:h val="0.74718652718913692"/>
        </c:manualLayout>
      </c:layout>
      <c:pieChart>
        <c:varyColors val="1"/>
        <c:ser>
          <c:idx val="0"/>
          <c:order val="0"/>
          <c:tx>
            <c:strRef>
              <c:f>Sheet1!$B$1</c:f>
              <c:strCache>
                <c:ptCount val="1"/>
                <c:pt idx="0">
                  <c:v>Lytis</c:v>
                </c:pt>
              </c:strCache>
            </c:strRef>
          </c:tx>
          <c:dPt>
            <c:idx val="0"/>
            <c:bubble3D val="0"/>
            <c:spPr>
              <a:solidFill>
                <a:srgbClr val="548235"/>
              </a:solidFill>
              <a:ln w="19050">
                <a:solidFill>
                  <a:schemeClr val="lt1"/>
                </a:solidFill>
              </a:ln>
              <a:effectLst/>
            </c:spPr>
            <c:extLst>
              <c:ext xmlns:c16="http://schemas.microsoft.com/office/drawing/2014/chart" uri="{C3380CC4-5D6E-409C-BE32-E72D297353CC}">
                <c16:uniqueId val="{00000002-40CD-4D9F-8FC1-CA1D3B1D4173}"/>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1-40CD-4D9F-8FC1-CA1D3B1D41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2-40CD-4D9F-8FC1-CA1D3B1D41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Vyras</c:v>
                </c:pt>
                <c:pt idx="1">
                  <c:v>Moteris</c:v>
                </c:pt>
              </c:strCache>
            </c:strRef>
          </c:cat>
          <c:val>
            <c:numRef>
              <c:f>Sheet1!$B$2:$B$3</c:f>
              <c:numCache>
                <c:formatCode>0%</c:formatCode>
                <c:ptCount val="2"/>
                <c:pt idx="0">
                  <c:v>0.35426008968609901</c:v>
                </c:pt>
                <c:pt idx="1">
                  <c:v>0.64573991031390099</c:v>
                </c:pt>
              </c:numCache>
            </c:numRef>
          </c:val>
          <c:extLst>
            <c:ext xmlns:c16="http://schemas.microsoft.com/office/drawing/2014/chart" uri="{C3380CC4-5D6E-409C-BE32-E72D297353CC}">
              <c16:uniqueId val="{00000000-40CD-4D9F-8FC1-CA1D3B1D417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5555837253447922"/>
          <c:y val="0.43221271735464928"/>
          <c:w val="0.12928724289610166"/>
          <c:h val="0.220207521686744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1824110558295E-2"/>
          <c:y val="0.19753325944125036"/>
          <c:w val="0.93088652019176932"/>
          <c:h val="0.40083957798272046"/>
        </c:manualLayout>
      </c:layout>
      <c:barChart>
        <c:barDir val="col"/>
        <c:grouping val="stacked"/>
        <c:varyColors val="0"/>
        <c:ser>
          <c:idx val="0"/>
          <c:order val="0"/>
          <c:tx>
            <c:strRef>
              <c:f>Sheet1!$B$1</c:f>
              <c:strCache>
                <c:ptCount val="1"/>
                <c:pt idx="0">
                  <c:v>1 - labai nepatenkinta/(-as)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6.7307692307692304E-2</c:v>
                </c:pt>
              </c:numCache>
            </c:numRef>
          </c:val>
          <c:extLst>
            <c:ext xmlns:c16="http://schemas.microsoft.com/office/drawing/2014/chart" uri="{C3380CC4-5D6E-409C-BE32-E72D297353CC}">
              <c16:uniqueId val="{00000000-D8E4-4FEE-B3EA-FFDC485A9E1B}"/>
            </c:ext>
          </c:extLst>
        </c:ser>
        <c:ser>
          <c:idx val="1"/>
          <c:order val="1"/>
          <c:tx>
            <c:strRef>
              <c:f>Sheet1!$C$1</c:f>
              <c:strCache>
                <c:ptCount val="1"/>
                <c:pt idx="0">
                  <c:v>2 - nepatenkinta/(-as)</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7.6923076923076927E-2</c:v>
                </c:pt>
              </c:numCache>
            </c:numRef>
          </c:val>
          <c:extLst>
            <c:ext xmlns:c16="http://schemas.microsoft.com/office/drawing/2014/chart" uri="{C3380CC4-5D6E-409C-BE32-E72D297353CC}">
              <c16:uniqueId val="{00000001-D8E4-4FEE-B3EA-FFDC485A9E1B}"/>
            </c:ext>
          </c:extLst>
        </c:ser>
        <c:ser>
          <c:idx val="2"/>
          <c:order val="2"/>
          <c:tx>
            <c:strRef>
              <c:f>Sheet1!$D$1</c:f>
              <c:strCache>
                <c:ptCount val="1"/>
                <c:pt idx="0">
                  <c:v>3 - nei patenkinta/(-as), nei nepatenkinta/(-as)</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0.25</c:v>
                </c:pt>
              </c:numCache>
            </c:numRef>
          </c:val>
          <c:extLst>
            <c:ext xmlns:c16="http://schemas.microsoft.com/office/drawing/2014/chart" uri="{C3380CC4-5D6E-409C-BE32-E72D297353CC}">
              <c16:uniqueId val="{00000002-D8E4-4FEE-B3EA-FFDC485A9E1B}"/>
            </c:ext>
          </c:extLst>
        </c:ser>
        <c:ser>
          <c:idx val="3"/>
          <c:order val="3"/>
          <c:tx>
            <c:strRef>
              <c:f>Sheet1!$E$1</c:f>
              <c:strCache>
                <c:ptCount val="1"/>
                <c:pt idx="0">
                  <c:v>4 - patenkinta/(-as)</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0.44230769230769229</c:v>
                </c:pt>
              </c:numCache>
            </c:numRef>
          </c:val>
          <c:extLst>
            <c:ext xmlns:c16="http://schemas.microsoft.com/office/drawing/2014/chart" uri="{C3380CC4-5D6E-409C-BE32-E72D297353CC}">
              <c16:uniqueId val="{00000003-D8E4-4FEE-B3EA-FFDC485A9E1B}"/>
            </c:ext>
          </c:extLst>
        </c:ser>
        <c:ser>
          <c:idx val="4"/>
          <c:order val="4"/>
          <c:tx>
            <c:strRef>
              <c:f>Sheet1!$F$1</c:f>
              <c:strCache>
                <c:ptCount val="1"/>
                <c:pt idx="0">
                  <c:v>5 - labai patenkinta/(-as)</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c:formatCode>
                <c:ptCount val="1"/>
                <c:pt idx="0">
                  <c:v>0.10096153846153846</c:v>
                </c:pt>
              </c:numCache>
            </c:numRef>
          </c:val>
          <c:extLst>
            <c:ext xmlns:c16="http://schemas.microsoft.com/office/drawing/2014/chart" uri="{C3380CC4-5D6E-409C-BE32-E72D297353CC}">
              <c16:uniqueId val="{00000004-D8E4-4FEE-B3EA-FFDC485A9E1B}"/>
            </c:ext>
          </c:extLst>
        </c:ser>
        <c:ser>
          <c:idx val="5"/>
          <c:order val="5"/>
          <c:tx>
            <c:strRef>
              <c:f>Sheet1!$G$1</c:f>
              <c:strCache>
                <c:ptCount val="1"/>
                <c:pt idx="0">
                  <c:v>Sunku pasakyti</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c:formatCode>
                <c:ptCount val="1"/>
                <c:pt idx="0">
                  <c:v>6.25E-2</c:v>
                </c:pt>
              </c:numCache>
            </c:numRef>
          </c:val>
          <c:extLst>
            <c:ext xmlns:c16="http://schemas.microsoft.com/office/drawing/2014/chart" uri="{C3380CC4-5D6E-409C-BE32-E72D297353CC}">
              <c16:uniqueId val="{00000005-D8E4-4FEE-B3EA-FFDC485A9E1B}"/>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inMax"/>
        </c:scaling>
        <c:delete val="1"/>
        <c:axPos val="b"/>
        <c:numFmt formatCode="General" sourceLinked="1"/>
        <c:majorTickMark val="none"/>
        <c:minorTickMark val="none"/>
        <c:tickLblPos val="nextTo"/>
        <c:crossAx val="389846816"/>
        <c:crosses val="autoZero"/>
        <c:auto val="1"/>
        <c:lblAlgn val="ctr"/>
        <c:lblOffset val="100"/>
        <c:noMultiLvlLbl val="0"/>
      </c:catAx>
      <c:valAx>
        <c:axId val="389846816"/>
        <c:scaling>
          <c:orientation val="minMax"/>
        </c:scaling>
        <c:delete val="1"/>
        <c:axPos val="l"/>
        <c:numFmt formatCode="###0%" sourceLinked="1"/>
        <c:majorTickMark val="none"/>
        <c:minorTickMark val="none"/>
        <c:tickLblPos val="nextTo"/>
        <c:crossAx val="389849168"/>
        <c:crosses val="autoZero"/>
        <c:crossBetween val="between"/>
      </c:valAx>
      <c:spPr>
        <a:noFill/>
        <a:ln>
          <a:noFill/>
        </a:ln>
        <a:effectLst/>
      </c:spPr>
    </c:plotArea>
    <c:legend>
      <c:legendPos val="b"/>
      <c:layout>
        <c:manualLayout>
          <c:xMode val="edge"/>
          <c:yMode val="edge"/>
          <c:x val="1.7945684468004643E-3"/>
          <c:y val="0.61884896966219882"/>
          <c:w val="0.99820545701295116"/>
          <c:h val="0.3811510303378012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157755482177641E-2"/>
          <c:y val="0.25436385835707687"/>
          <c:w val="0.91130196427059518"/>
          <c:h val="0.6201237521718751"/>
        </c:manualLayout>
      </c:layout>
      <c:barChart>
        <c:barDir val="col"/>
        <c:grouping val="clustered"/>
        <c:varyColors val="0"/>
        <c:ser>
          <c:idx val="0"/>
          <c:order val="0"/>
          <c:tx>
            <c:strRef>
              <c:f>Sheet1!$B$1</c:f>
              <c:strCache>
                <c:ptCount val="1"/>
                <c:pt idx="0">
                  <c:v>Series 1</c:v>
                </c:pt>
              </c:strCache>
            </c:strRef>
          </c:tx>
          <c:spPr>
            <a:solidFill>
              <a:srgbClr val="548235"/>
            </a:solidFill>
            <a:ln>
              <a:noFill/>
            </a:ln>
            <a:effectLst/>
          </c:spPr>
          <c:invertIfNegative val="0"/>
          <c:dLbls>
            <c:dLbl>
              <c:idx val="0"/>
              <c:layout>
                <c:manualLayout>
                  <c:x val="-1.9785605023059621E-2"/>
                  <c:y val="1.8666033243409555E-2"/>
                </c:manualLayout>
              </c:layout>
              <c:showLegendKey val="0"/>
              <c:showVal val="1"/>
              <c:showCatName val="0"/>
              <c:showSerName val="0"/>
              <c:showPercent val="0"/>
              <c:showBubbleSize val="0"/>
              <c:extLst>
                <c:ext xmlns:c15="http://schemas.microsoft.com/office/drawing/2012/chart" uri="{CE6537A1-D6FC-4f65-9D91-7224C49458BB}">
                  <c15:layout>
                    <c:manualLayout>
                      <c:w val="0.26500613834561004"/>
                      <c:h val="0.12039395844196053"/>
                    </c:manualLayout>
                  </c15:layout>
                </c:ext>
                <c:ext xmlns:c16="http://schemas.microsoft.com/office/drawing/2014/chart" uri="{C3380CC4-5D6E-409C-BE32-E72D297353CC}">
                  <c16:uniqueId val="{00000000-294B-428D-B3AF-6ADD114E2C86}"/>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3.5</c:v>
                </c:pt>
              </c:numCache>
            </c:numRef>
          </c:val>
          <c:extLst>
            <c:ext xmlns:c16="http://schemas.microsoft.com/office/drawing/2014/chart" uri="{C3380CC4-5D6E-409C-BE32-E72D297353CC}">
              <c16:uniqueId val="{00000001-294B-428D-B3AF-6ADD114E2C86}"/>
            </c:ext>
          </c:extLst>
        </c:ser>
        <c:dLbls>
          <c:showLegendKey val="0"/>
          <c:showVal val="0"/>
          <c:showCatName val="0"/>
          <c:showSerName val="0"/>
          <c:showPercent val="0"/>
          <c:showBubbleSize val="0"/>
        </c:dLbls>
        <c:gapWidth val="40"/>
        <c:axId val="389858184"/>
        <c:axId val="389855832"/>
      </c:barChart>
      <c:catAx>
        <c:axId val="389858184"/>
        <c:scaling>
          <c:orientation val="minMax"/>
        </c:scaling>
        <c:delete val="1"/>
        <c:axPos val="b"/>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l"/>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1824110558295E-2"/>
          <c:y val="0.19753325944125036"/>
          <c:w val="0.93088652019176932"/>
          <c:h val="0.40083957798272046"/>
        </c:manualLayout>
      </c:layout>
      <c:barChart>
        <c:barDir val="col"/>
        <c:grouping val="stacked"/>
        <c:varyColors val="0"/>
        <c:ser>
          <c:idx val="0"/>
          <c:order val="0"/>
          <c:tx>
            <c:strRef>
              <c:f>Sheet1!$B$1</c:f>
              <c:strCache>
                <c:ptCount val="1"/>
                <c:pt idx="0">
                  <c:v>1 - Labai blogas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numCache>
            </c:numRef>
          </c:val>
          <c:extLst>
            <c:ext xmlns:c16="http://schemas.microsoft.com/office/drawing/2014/chart" uri="{C3380CC4-5D6E-409C-BE32-E72D297353CC}">
              <c16:uniqueId val="{00000000-93C6-4335-942B-88B3BC4DF477}"/>
            </c:ext>
          </c:extLst>
        </c:ser>
        <c:ser>
          <c:idx val="1"/>
          <c:order val="1"/>
          <c:tx>
            <c:strRef>
              <c:f>Sheet1!$C$1</c:f>
              <c:strCache>
                <c:ptCount val="1"/>
                <c:pt idx="0">
                  <c:v>2 - Blogas</c:v>
                </c:pt>
              </c:strCache>
            </c:strRef>
          </c:tx>
          <c:spPr>
            <a:solidFill>
              <a:srgbClr val="FF8F8F"/>
            </a:solidFill>
            <a:ln>
              <a:noFill/>
            </a:ln>
            <a:effectLst/>
          </c:spPr>
          <c:invertIfNegative val="0"/>
          <c:dLbls>
            <c:dLbl>
              <c:idx val="0"/>
              <c:layout>
                <c:manualLayout>
                  <c:x val="6.2176279574273955E-17"/>
                  <c:y val="-8.131971004080713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3C6-4335-942B-88B3BC4DF47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3.3816425120772944E-2</c:v>
                </c:pt>
              </c:numCache>
            </c:numRef>
          </c:val>
          <c:extLst>
            <c:ext xmlns:c16="http://schemas.microsoft.com/office/drawing/2014/chart" uri="{C3380CC4-5D6E-409C-BE32-E72D297353CC}">
              <c16:uniqueId val="{00000001-93C6-4335-942B-88B3BC4DF477}"/>
            </c:ext>
          </c:extLst>
        </c:ser>
        <c:ser>
          <c:idx val="2"/>
          <c:order val="2"/>
          <c:tx>
            <c:strRef>
              <c:f>Sheet1!$D$1</c:f>
              <c:strCache>
                <c:ptCount val="1"/>
                <c:pt idx="0">
                  <c:v>3 - Ne itin geras</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0.28502415458937197</c:v>
                </c:pt>
              </c:numCache>
            </c:numRef>
          </c:val>
          <c:extLst>
            <c:ext xmlns:c16="http://schemas.microsoft.com/office/drawing/2014/chart" uri="{C3380CC4-5D6E-409C-BE32-E72D297353CC}">
              <c16:uniqueId val="{00000002-93C6-4335-942B-88B3BC4DF477}"/>
            </c:ext>
          </c:extLst>
        </c:ser>
        <c:ser>
          <c:idx val="3"/>
          <c:order val="3"/>
          <c:tx>
            <c:strRef>
              <c:f>Sheet1!$E$1</c:f>
              <c:strCache>
                <c:ptCount val="1"/>
                <c:pt idx="0">
                  <c:v>4 - Geras</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0.50241545893719808</c:v>
                </c:pt>
              </c:numCache>
            </c:numRef>
          </c:val>
          <c:extLst>
            <c:ext xmlns:c16="http://schemas.microsoft.com/office/drawing/2014/chart" uri="{C3380CC4-5D6E-409C-BE32-E72D297353CC}">
              <c16:uniqueId val="{00000003-93C6-4335-942B-88B3BC4DF477}"/>
            </c:ext>
          </c:extLst>
        </c:ser>
        <c:ser>
          <c:idx val="4"/>
          <c:order val="4"/>
          <c:tx>
            <c:strRef>
              <c:f>Sheet1!$F$1</c:f>
              <c:strCache>
                <c:ptCount val="1"/>
                <c:pt idx="0">
                  <c:v>5 - Labai geras</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c:formatCode>
                <c:ptCount val="1"/>
                <c:pt idx="0">
                  <c:v>0.10628019323671496</c:v>
                </c:pt>
              </c:numCache>
            </c:numRef>
          </c:val>
          <c:extLst>
            <c:ext xmlns:c16="http://schemas.microsoft.com/office/drawing/2014/chart" uri="{C3380CC4-5D6E-409C-BE32-E72D297353CC}">
              <c16:uniqueId val="{00000004-93C6-4335-942B-88B3BC4DF477}"/>
            </c:ext>
          </c:extLst>
        </c:ser>
        <c:ser>
          <c:idx val="5"/>
          <c:order val="5"/>
          <c:tx>
            <c:strRef>
              <c:f>Sheet1!$G$1</c:f>
              <c:strCache>
                <c:ptCount val="1"/>
                <c:pt idx="0">
                  <c:v>Sunku pasakyti</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c:formatCode>
                <c:ptCount val="1"/>
                <c:pt idx="0">
                  <c:v>7.2463768115942032E-2</c:v>
                </c:pt>
              </c:numCache>
            </c:numRef>
          </c:val>
          <c:extLst>
            <c:ext xmlns:c16="http://schemas.microsoft.com/office/drawing/2014/chart" uri="{C3380CC4-5D6E-409C-BE32-E72D297353CC}">
              <c16:uniqueId val="{00000005-93C6-4335-942B-88B3BC4DF477}"/>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inMax"/>
        </c:scaling>
        <c:delete val="1"/>
        <c:axPos val="b"/>
        <c:numFmt formatCode="General" sourceLinked="1"/>
        <c:majorTickMark val="none"/>
        <c:minorTickMark val="none"/>
        <c:tickLblPos val="nextTo"/>
        <c:crossAx val="389846816"/>
        <c:crosses val="autoZero"/>
        <c:auto val="1"/>
        <c:lblAlgn val="ctr"/>
        <c:lblOffset val="100"/>
        <c:noMultiLvlLbl val="0"/>
      </c:catAx>
      <c:valAx>
        <c:axId val="389846816"/>
        <c:scaling>
          <c:orientation val="minMax"/>
        </c:scaling>
        <c:delete val="1"/>
        <c:axPos val="l"/>
        <c:numFmt formatCode="###0%" sourceLinked="1"/>
        <c:majorTickMark val="none"/>
        <c:minorTickMark val="none"/>
        <c:tickLblPos val="nextTo"/>
        <c:crossAx val="389849168"/>
        <c:crosses val="autoZero"/>
        <c:crossBetween val="between"/>
      </c:valAx>
      <c:spPr>
        <a:noFill/>
        <a:ln>
          <a:noFill/>
        </a:ln>
        <a:effectLst/>
      </c:spPr>
    </c:plotArea>
    <c:legend>
      <c:legendPos val="b"/>
      <c:layout>
        <c:manualLayout>
          <c:xMode val="edge"/>
          <c:yMode val="edge"/>
          <c:x val="1.7945684468004643E-3"/>
          <c:y val="0.61884896966219882"/>
          <c:w val="0.99820545701295116"/>
          <c:h val="0.3811510303378012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157755482177641E-2"/>
          <c:y val="0.25436385835707687"/>
          <c:w val="0.91130196427059518"/>
          <c:h val="0.6201237521718751"/>
        </c:manualLayout>
      </c:layout>
      <c:barChart>
        <c:barDir val="col"/>
        <c:grouping val="clustered"/>
        <c:varyColors val="0"/>
        <c:ser>
          <c:idx val="0"/>
          <c:order val="0"/>
          <c:tx>
            <c:strRef>
              <c:f>Sheet1!$B$1</c:f>
              <c:strCache>
                <c:ptCount val="1"/>
                <c:pt idx="0">
                  <c:v>Series 1</c:v>
                </c:pt>
              </c:strCache>
            </c:strRef>
          </c:tx>
          <c:spPr>
            <a:solidFill>
              <a:srgbClr val="548235"/>
            </a:solidFill>
            <a:ln>
              <a:noFill/>
            </a:ln>
            <a:effectLst/>
          </c:spPr>
          <c:invertIfNegative val="0"/>
          <c:dLbls>
            <c:dLbl>
              <c:idx val="0"/>
              <c:layout>
                <c:manualLayout>
                  <c:x val="-1.9785605023059621E-2"/>
                  <c:y val="1.8666033243409555E-2"/>
                </c:manualLayout>
              </c:layout>
              <c:showLegendKey val="0"/>
              <c:showVal val="1"/>
              <c:showCatName val="0"/>
              <c:showSerName val="0"/>
              <c:showPercent val="0"/>
              <c:showBubbleSize val="0"/>
              <c:extLst>
                <c:ext xmlns:c15="http://schemas.microsoft.com/office/drawing/2012/chart" uri="{CE6537A1-D6FC-4f65-9D91-7224C49458BB}">
                  <c15:layout>
                    <c:manualLayout>
                      <c:w val="0.26500613834561004"/>
                      <c:h val="0.12039395844196053"/>
                    </c:manualLayout>
                  </c15:layout>
                </c:ext>
                <c:ext xmlns:c16="http://schemas.microsoft.com/office/drawing/2014/chart" uri="{C3380CC4-5D6E-409C-BE32-E72D297353CC}">
                  <c16:uniqueId val="{00000000-19E7-421C-833C-AA7B65949144}"/>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3.7343750000000004</c:v>
                </c:pt>
              </c:numCache>
            </c:numRef>
          </c:val>
          <c:extLst>
            <c:ext xmlns:c16="http://schemas.microsoft.com/office/drawing/2014/chart" uri="{C3380CC4-5D6E-409C-BE32-E72D297353CC}">
              <c16:uniqueId val="{00000001-19E7-421C-833C-AA7B65949144}"/>
            </c:ext>
          </c:extLst>
        </c:ser>
        <c:dLbls>
          <c:showLegendKey val="0"/>
          <c:showVal val="0"/>
          <c:showCatName val="0"/>
          <c:showSerName val="0"/>
          <c:showPercent val="0"/>
          <c:showBubbleSize val="0"/>
        </c:dLbls>
        <c:gapWidth val="40"/>
        <c:axId val="389858184"/>
        <c:axId val="389855832"/>
      </c:barChart>
      <c:catAx>
        <c:axId val="389858184"/>
        <c:scaling>
          <c:orientation val="minMax"/>
        </c:scaling>
        <c:delete val="1"/>
        <c:axPos val="b"/>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l"/>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1824110558295E-2"/>
          <c:y val="0.19753325944125036"/>
          <c:w val="0.93088652019176932"/>
          <c:h val="0.40083957798272046"/>
        </c:manualLayout>
      </c:layout>
      <c:barChart>
        <c:barDir val="col"/>
        <c:grouping val="stacked"/>
        <c:varyColors val="0"/>
        <c:ser>
          <c:idx val="0"/>
          <c:order val="0"/>
          <c:tx>
            <c:strRef>
              <c:f>Sheet1!$B$1</c:f>
              <c:strCache>
                <c:ptCount val="1"/>
                <c:pt idx="0">
                  <c:v>1 - Ženkliai blogesnė nei kiti miestai</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0.12</c:v>
                </c:pt>
              </c:numCache>
            </c:numRef>
          </c:val>
          <c:extLst>
            <c:ext xmlns:c16="http://schemas.microsoft.com/office/drawing/2014/chart" uri="{C3380CC4-5D6E-409C-BE32-E72D297353CC}">
              <c16:uniqueId val="{00000000-D0BE-41CA-8A3C-151F466620FF}"/>
            </c:ext>
          </c:extLst>
        </c:ser>
        <c:ser>
          <c:idx val="1"/>
          <c:order val="1"/>
          <c:tx>
            <c:strRef>
              <c:f>Sheet1!$C$1</c:f>
              <c:strCache>
                <c:ptCount val="1"/>
                <c:pt idx="0">
                  <c:v>2 - Šiek tiek blogesnė nei kiti miestai</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c:v>
                </c:pt>
              </c:numCache>
            </c:numRef>
          </c:val>
          <c:extLst>
            <c:ext xmlns:c16="http://schemas.microsoft.com/office/drawing/2014/chart" uri="{C3380CC4-5D6E-409C-BE32-E72D297353CC}">
              <c16:uniqueId val="{00000001-D0BE-41CA-8A3C-151F466620FF}"/>
            </c:ext>
          </c:extLst>
        </c:ser>
        <c:ser>
          <c:idx val="2"/>
          <c:order val="2"/>
          <c:tx>
            <c:strRef>
              <c:f>Sheet1!$D$1</c:f>
              <c:strCache>
                <c:ptCount val="1"/>
                <c:pt idx="0">
                  <c:v>3 - Tokia pati kaip ir kiti miestai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0.09</c:v>
                </c:pt>
              </c:numCache>
            </c:numRef>
          </c:val>
          <c:extLst>
            <c:ext xmlns:c16="http://schemas.microsoft.com/office/drawing/2014/chart" uri="{C3380CC4-5D6E-409C-BE32-E72D297353CC}">
              <c16:uniqueId val="{00000002-D0BE-41CA-8A3C-151F466620FF}"/>
            </c:ext>
          </c:extLst>
        </c:ser>
        <c:ser>
          <c:idx val="3"/>
          <c:order val="3"/>
          <c:tx>
            <c:strRef>
              <c:f>Sheet1!$E$1</c:f>
              <c:strCache>
                <c:ptCount val="1"/>
                <c:pt idx="0">
                  <c:v>4 - Šiek tiek geresnė nei kiti miestai</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0.26</c:v>
                </c:pt>
              </c:numCache>
            </c:numRef>
          </c:val>
          <c:extLst>
            <c:ext xmlns:c16="http://schemas.microsoft.com/office/drawing/2014/chart" uri="{C3380CC4-5D6E-409C-BE32-E72D297353CC}">
              <c16:uniqueId val="{00000003-D0BE-41CA-8A3C-151F466620FF}"/>
            </c:ext>
          </c:extLst>
        </c:ser>
        <c:ser>
          <c:idx val="4"/>
          <c:order val="4"/>
          <c:tx>
            <c:strRef>
              <c:f>Sheet1!$F$1</c:f>
              <c:strCache>
                <c:ptCount val="1"/>
                <c:pt idx="0">
                  <c:v>5 - Ženkliai geresnė nei kiti miestai</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c:formatCode>
                <c:ptCount val="1"/>
                <c:pt idx="0">
                  <c:v>0.17</c:v>
                </c:pt>
              </c:numCache>
            </c:numRef>
          </c:val>
          <c:extLst>
            <c:ext xmlns:c16="http://schemas.microsoft.com/office/drawing/2014/chart" uri="{C3380CC4-5D6E-409C-BE32-E72D297353CC}">
              <c16:uniqueId val="{00000004-D0BE-41CA-8A3C-151F466620FF}"/>
            </c:ext>
          </c:extLst>
        </c:ser>
        <c:ser>
          <c:idx val="5"/>
          <c:order val="5"/>
          <c:tx>
            <c:strRef>
              <c:f>Sheet1!$G$1</c:f>
              <c:strCache>
                <c:ptCount val="1"/>
                <c:pt idx="0">
                  <c:v>Sunku pasakyti</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c:formatCode>
                <c:ptCount val="1"/>
                <c:pt idx="0">
                  <c:v>0.08</c:v>
                </c:pt>
              </c:numCache>
            </c:numRef>
          </c:val>
          <c:extLst>
            <c:ext xmlns:c16="http://schemas.microsoft.com/office/drawing/2014/chart" uri="{C3380CC4-5D6E-409C-BE32-E72D297353CC}">
              <c16:uniqueId val="{00000005-D0BE-41CA-8A3C-151F466620F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inMax"/>
        </c:scaling>
        <c:delete val="1"/>
        <c:axPos val="b"/>
        <c:numFmt formatCode="General" sourceLinked="1"/>
        <c:majorTickMark val="none"/>
        <c:minorTickMark val="none"/>
        <c:tickLblPos val="nextTo"/>
        <c:crossAx val="389846816"/>
        <c:crosses val="autoZero"/>
        <c:auto val="1"/>
        <c:lblAlgn val="ctr"/>
        <c:lblOffset val="100"/>
        <c:noMultiLvlLbl val="0"/>
      </c:catAx>
      <c:valAx>
        <c:axId val="389846816"/>
        <c:scaling>
          <c:orientation val="minMax"/>
        </c:scaling>
        <c:delete val="1"/>
        <c:axPos val="l"/>
        <c:numFmt formatCode="0%" sourceLinked="1"/>
        <c:majorTickMark val="none"/>
        <c:minorTickMark val="none"/>
        <c:tickLblPos val="nextTo"/>
        <c:crossAx val="389849168"/>
        <c:crosses val="autoZero"/>
        <c:crossBetween val="between"/>
      </c:valAx>
      <c:spPr>
        <a:noFill/>
        <a:ln>
          <a:noFill/>
        </a:ln>
        <a:effectLst/>
      </c:spPr>
    </c:plotArea>
    <c:legend>
      <c:legendPos val="b"/>
      <c:layout>
        <c:manualLayout>
          <c:xMode val="edge"/>
          <c:yMode val="edge"/>
          <c:x val="1.7945684468004643E-3"/>
          <c:y val="0.61884896966219882"/>
          <c:w val="0.99820545701295116"/>
          <c:h val="0.3811510303378012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157755482177641E-2"/>
          <c:y val="0.25436385835707687"/>
          <c:w val="0.91130196427059518"/>
          <c:h val="0.6201237521718751"/>
        </c:manualLayout>
      </c:layout>
      <c:barChart>
        <c:barDir val="col"/>
        <c:grouping val="clustered"/>
        <c:varyColors val="0"/>
        <c:ser>
          <c:idx val="0"/>
          <c:order val="0"/>
          <c:tx>
            <c:strRef>
              <c:f>Sheet1!$B$1</c:f>
              <c:strCache>
                <c:ptCount val="1"/>
                <c:pt idx="0">
                  <c:v>Series 1</c:v>
                </c:pt>
              </c:strCache>
            </c:strRef>
          </c:tx>
          <c:spPr>
            <a:solidFill>
              <a:srgbClr val="548235"/>
            </a:solidFill>
            <a:ln>
              <a:noFill/>
            </a:ln>
            <a:effectLst/>
          </c:spPr>
          <c:invertIfNegative val="0"/>
          <c:dLbls>
            <c:dLbl>
              <c:idx val="0"/>
              <c:layout>
                <c:manualLayout>
                  <c:x val="-1.9785581237829142E-2"/>
                  <c:y val="1.3264923357748051E-2"/>
                </c:manualLayout>
              </c:layout>
              <c:showLegendKey val="0"/>
              <c:showVal val="1"/>
              <c:showCatName val="0"/>
              <c:showSerName val="0"/>
              <c:showPercent val="0"/>
              <c:showBubbleSize val="0"/>
              <c:extLst>
                <c:ext xmlns:c15="http://schemas.microsoft.com/office/drawing/2012/chart" uri="{CE6537A1-D6FC-4f65-9D91-7224C49458BB}">
                  <c15:layout>
                    <c:manualLayout>
                      <c:w val="0.26500613834561004"/>
                      <c:h val="0.10959148799352192"/>
                    </c:manualLayout>
                  </c15:layout>
                </c:ext>
                <c:ext xmlns:c16="http://schemas.microsoft.com/office/drawing/2014/chart" uri="{C3380CC4-5D6E-409C-BE32-E72D297353CC}">
                  <c16:uniqueId val="{00000000-2D70-4310-AA03-6740731D9A9F}"/>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3.07027027027027</c:v>
                </c:pt>
              </c:numCache>
            </c:numRef>
          </c:val>
          <c:extLst>
            <c:ext xmlns:c16="http://schemas.microsoft.com/office/drawing/2014/chart" uri="{C3380CC4-5D6E-409C-BE32-E72D297353CC}">
              <c16:uniqueId val="{00000001-2D70-4310-AA03-6740731D9A9F}"/>
            </c:ext>
          </c:extLst>
        </c:ser>
        <c:dLbls>
          <c:showLegendKey val="0"/>
          <c:showVal val="0"/>
          <c:showCatName val="0"/>
          <c:showSerName val="0"/>
          <c:showPercent val="0"/>
          <c:showBubbleSize val="0"/>
        </c:dLbls>
        <c:gapWidth val="40"/>
        <c:axId val="389858184"/>
        <c:axId val="389855832"/>
      </c:barChart>
      <c:catAx>
        <c:axId val="389858184"/>
        <c:scaling>
          <c:orientation val="minMax"/>
        </c:scaling>
        <c:delete val="1"/>
        <c:axPos val="b"/>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l"/>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1824110558295E-2"/>
          <c:y val="0.19753325944125036"/>
          <c:w val="0.93088652019176932"/>
          <c:h val="0.40083957798272046"/>
        </c:manualLayout>
      </c:layout>
      <c:barChart>
        <c:barDir val="col"/>
        <c:grouping val="stacked"/>
        <c:varyColors val="0"/>
        <c:ser>
          <c:idx val="0"/>
          <c:order val="0"/>
          <c:tx>
            <c:strRef>
              <c:f>Sheet1!$B$1</c:f>
              <c:strCache>
                <c:ptCount val="1"/>
                <c:pt idx="0">
                  <c:v>1 - Tikrai nerekomenduočiau (0-2)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0.10362694300518099</c:v>
                </c:pt>
              </c:numCache>
            </c:numRef>
          </c:val>
          <c:extLst>
            <c:ext xmlns:c16="http://schemas.microsoft.com/office/drawing/2014/chart" uri="{C3380CC4-5D6E-409C-BE32-E72D297353CC}">
              <c16:uniqueId val="{00000000-6EB9-4326-9917-698BF8473E45}"/>
            </c:ext>
          </c:extLst>
        </c:ser>
        <c:ser>
          <c:idx val="1"/>
          <c:order val="1"/>
          <c:tx>
            <c:strRef>
              <c:f>Sheet1!$C$1</c:f>
              <c:strCache>
                <c:ptCount val="1"/>
                <c:pt idx="0">
                  <c:v>2 - Nerekomenduočiau (3-4)</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0.33678756476683902</c:v>
                </c:pt>
              </c:numCache>
            </c:numRef>
          </c:val>
          <c:extLst>
            <c:ext xmlns:c16="http://schemas.microsoft.com/office/drawing/2014/chart" uri="{C3380CC4-5D6E-409C-BE32-E72D297353CC}">
              <c16:uniqueId val="{00000001-6EB9-4326-9917-698BF8473E45}"/>
            </c:ext>
          </c:extLst>
        </c:ser>
        <c:ser>
          <c:idx val="2"/>
          <c:order val="2"/>
          <c:tx>
            <c:strRef>
              <c:f>Sheet1!$D$1</c:f>
              <c:strCache>
                <c:ptCount val="1"/>
                <c:pt idx="0">
                  <c:v>3 - Nei rekomenduočiau, nei nerekomenduočiau (5-6)</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0.243523316062176</c:v>
                </c:pt>
              </c:numCache>
            </c:numRef>
          </c:val>
          <c:extLst>
            <c:ext xmlns:c16="http://schemas.microsoft.com/office/drawing/2014/chart" uri="{C3380CC4-5D6E-409C-BE32-E72D297353CC}">
              <c16:uniqueId val="{00000002-6EB9-4326-9917-698BF8473E45}"/>
            </c:ext>
          </c:extLst>
        </c:ser>
        <c:ser>
          <c:idx val="3"/>
          <c:order val="3"/>
          <c:tx>
            <c:strRef>
              <c:f>Sheet1!$E$1</c:f>
              <c:strCache>
                <c:ptCount val="1"/>
                <c:pt idx="0">
                  <c:v>4 - Rekomenduočiau (7-8)</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0.15544041450777199</c:v>
                </c:pt>
              </c:numCache>
            </c:numRef>
          </c:val>
          <c:extLst>
            <c:ext xmlns:c16="http://schemas.microsoft.com/office/drawing/2014/chart" uri="{C3380CC4-5D6E-409C-BE32-E72D297353CC}">
              <c16:uniqueId val="{00000003-6EB9-4326-9917-698BF8473E45}"/>
            </c:ext>
          </c:extLst>
        </c:ser>
        <c:ser>
          <c:idx val="4"/>
          <c:order val="4"/>
          <c:tx>
            <c:strRef>
              <c:f>Sheet1!$F$1</c:f>
              <c:strCache>
                <c:ptCount val="1"/>
                <c:pt idx="0">
                  <c:v>5 - Tikrai nerekomenduočiau (9-10)</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c:formatCode>
                <c:ptCount val="1"/>
                <c:pt idx="0">
                  <c:v>0.16062176165803099</c:v>
                </c:pt>
              </c:numCache>
            </c:numRef>
          </c:val>
          <c:extLst>
            <c:ext xmlns:c16="http://schemas.microsoft.com/office/drawing/2014/chart" uri="{C3380CC4-5D6E-409C-BE32-E72D297353CC}">
              <c16:uniqueId val="{00000004-6EB9-4326-9917-698BF8473E45}"/>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inMax"/>
        </c:scaling>
        <c:delete val="1"/>
        <c:axPos val="b"/>
        <c:numFmt formatCode="General" sourceLinked="1"/>
        <c:majorTickMark val="none"/>
        <c:minorTickMark val="none"/>
        <c:tickLblPos val="nextTo"/>
        <c:crossAx val="389846816"/>
        <c:crosses val="autoZero"/>
        <c:auto val="1"/>
        <c:lblAlgn val="ctr"/>
        <c:lblOffset val="100"/>
        <c:noMultiLvlLbl val="0"/>
      </c:catAx>
      <c:valAx>
        <c:axId val="389846816"/>
        <c:scaling>
          <c:orientation val="minMax"/>
        </c:scaling>
        <c:delete val="1"/>
        <c:axPos val="l"/>
        <c:numFmt formatCode="0%" sourceLinked="1"/>
        <c:majorTickMark val="none"/>
        <c:minorTickMark val="none"/>
        <c:tickLblPos val="nextTo"/>
        <c:crossAx val="389849168"/>
        <c:crosses val="autoZero"/>
        <c:crossBetween val="between"/>
      </c:valAx>
      <c:spPr>
        <a:noFill/>
        <a:ln>
          <a:noFill/>
        </a:ln>
        <a:effectLst/>
      </c:spPr>
    </c:plotArea>
    <c:legend>
      <c:legendPos val="b"/>
      <c:layout>
        <c:manualLayout>
          <c:xMode val="edge"/>
          <c:yMode val="edge"/>
          <c:x val="1.7945684468004643E-3"/>
          <c:y val="0.61342765565947832"/>
          <c:w val="0.99782198026750457"/>
          <c:h val="0.3865723443405216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157755482177641E-2"/>
          <c:y val="0.25436385835707687"/>
          <c:w val="0.91130196427059518"/>
          <c:h val="0.6201237521718751"/>
        </c:manualLayout>
      </c:layout>
      <c:barChart>
        <c:barDir val="col"/>
        <c:grouping val="clustered"/>
        <c:varyColors val="0"/>
        <c:ser>
          <c:idx val="0"/>
          <c:order val="0"/>
          <c:tx>
            <c:strRef>
              <c:f>Sheet1!$B$1</c:f>
              <c:strCache>
                <c:ptCount val="1"/>
                <c:pt idx="0">
                  <c:v>Series 1</c:v>
                </c:pt>
              </c:strCache>
            </c:strRef>
          </c:tx>
          <c:spPr>
            <a:solidFill>
              <a:srgbClr val="548235"/>
            </a:solidFill>
            <a:ln>
              <a:noFill/>
            </a:ln>
            <a:effectLst/>
          </c:spPr>
          <c:invertIfNegative val="0"/>
          <c:dLbls>
            <c:dLbl>
              <c:idx val="0"/>
              <c:layout>
                <c:manualLayout>
                  <c:x val="-1.9785660537266492E-2"/>
                  <c:y val="-2.9390147496885645E-3"/>
                </c:manualLayout>
              </c:layout>
              <c:showLegendKey val="0"/>
              <c:showVal val="1"/>
              <c:showCatName val="0"/>
              <c:showSerName val="0"/>
              <c:showPercent val="0"/>
              <c:showBubbleSize val="0"/>
              <c:extLst>
                <c:ext xmlns:c15="http://schemas.microsoft.com/office/drawing/2012/chart" uri="{CE6537A1-D6FC-4f65-9D91-7224C49458BB}">
                  <c15:layout>
                    <c:manualLayout>
                      <c:w val="0.2650060273171963"/>
                      <c:h val="7.7183862455764293E-2"/>
                    </c:manualLayout>
                  </c15:layout>
                </c:ext>
                <c:ext xmlns:c16="http://schemas.microsoft.com/office/drawing/2014/chart" uri="{C3380CC4-5D6E-409C-BE32-E72D297353CC}">
                  <c16:uniqueId val="{00000000-164B-42EE-8914-7B3B6E2093E8}"/>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3.067357512953369</c:v>
                </c:pt>
              </c:numCache>
            </c:numRef>
          </c:val>
          <c:extLst>
            <c:ext xmlns:c16="http://schemas.microsoft.com/office/drawing/2014/chart" uri="{C3380CC4-5D6E-409C-BE32-E72D297353CC}">
              <c16:uniqueId val="{00000001-164B-42EE-8914-7B3B6E2093E8}"/>
            </c:ext>
          </c:extLst>
        </c:ser>
        <c:dLbls>
          <c:showLegendKey val="0"/>
          <c:showVal val="0"/>
          <c:showCatName val="0"/>
          <c:showSerName val="0"/>
          <c:showPercent val="0"/>
          <c:showBubbleSize val="0"/>
        </c:dLbls>
        <c:gapWidth val="40"/>
        <c:axId val="389858184"/>
        <c:axId val="389855832"/>
      </c:barChart>
      <c:catAx>
        <c:axId val="389858184"/>
        <c:scaling>
          <c:orientation val="minMax"/>
        </c:scaling>
        <c:delete val="1"/>
        <c:axPos val="b"/>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l"/>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1824110558295E-2"/>
          <c:y val="0.19753325944125036"/>
          <c:w val="0.93088652019176932"/>
          <c:h val="0.40083957798272046"/>
        </c:manualLayout>
      </c:layout>
      <c:barChart>
        <c:barDir val="col"/>
        <c:grouping val="stacked"/>
        <c:varyColors val="0"/>
        <c:ser>
          <c:idx val="0"/>
          <c:order val="0"/>
          <c:tx>
            <c:strRef>
              <c:f>Sheet1!$B$1</c:f>
              <c:strCache>
                <c:ptCount val="1"/>
                <c:pt idx="0">
                  <c:v>1 - Mažai tikėtina</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0.20297029702970298</c:v>
                </c:pt>
              </c:numCache>
            </c:numRef>
          </c:val>
          <c:extLst>
            <c:ext xmlns:c16="http://schemas.microsoft.com/office/drawing/2014/chart" uri="{C3380CC4-5D6E-409C-BE32-E72D297353CC}">
              <c16:uniqueId val="{00000000-744E-4AB7-8863-F41D58BD344D}"/>
            </c:ext>
          </c:extLst>
        </c:ser>
        <c:ser>
          <c:idx val="1"/>
          <c:order val="1"/>
          <c:tx>
            <c:strRef>
              <c:f>Sheet1!$C$1</c:f>
              <c:strCache>
                <c:ptCount val="1"/>
                <c:pt idx="0">
                  <c:v>2</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0.14356435643564355</c:v>
                </c:pt>
              </c:numCache>
            </c:numRef>
          </c:val>
          <c:extLst>
            <c:ext xmlns:c16="http://schemas.microsoft.com/office/drawing/2014/chart" uri="{C3380CC4-5D6E-409C-BE32-E72D297353CC}">
              <c16:uniqueId val="{00000001-744E-4AB7-8863-F41D58BD344D}"/>
            </c:ext>
          </c:extLst>
        </c:ser>
        <c:ser>
          <c:idx val="2"/>
          <c:order val="2"/>
          <c:tx>
            <c:strRef>
              <c:f>Sheet1!$D$1</c:f>
              <c:strCache>
                <c:ptCount val="1"/>
                <c:pt idx="0">
                  <c:v>3</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0.20297029702970298</c:v>
                </c:pt>
              </c:numCache>
            </c:numRef>
          </c:val>
          <c:extLst>
            <c:ext xmlns:c16="http://schemas.microsoft.com/office/drawing/2014/chart" uri="{C3380CC4-5D6E-409C-BE32-E72D297353CC}">
              <c16:uniqueId val="{00000002-744E-4AB7-8863-F41D58BD344D}"/>
            </c:ext>
          </c:extLst>
        </c:ser>
        <c:ser>
          <c:idx val="3"/>
          <c:order val="3"/>
          <c:tx>
            <c:strRef>
              <c:f>Sheet1!$E$1</c:f>
              <c:strCache>
                <c:ptCount val="1"/>
                <c:pt idx="0">
                  <c:v>4</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0.17326732673267325</c:v>
                </c:pt>
              </c:numCache>
            </c:numRef>
          </c:val>
          <c:extLst>
            <c:ext xmlns:c16="http://schemas.microsoft.com/office/drawing/2014/chart" uri="{C3380CC4-5D6E-409C-BE32-E72D297353CC}">
              <c16:uniqueId val="{00000003-744E-4AB7-8863-F41D58BD344D}"/>
            </c:ext>
          </c:extLst>
        </c:ser>
        <c:ser>
          <c:idx val="4"/>
          <c:order val="4"/>
          <c:tx>
            <c:strRef>
              <c:f>Sheet1!$F$1</c:f>
              <c:strCache>
                <c:ptCount val="1"/>
                <c:pt idx="0">
                  <c:v>5 - Labai tikėtina</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c:formatCode>
                <c:ptCount val="1"/>
                <c:pt idx="0">
                  <c:v>0.17821782178217821</c:v>
                </c:pt>
              </c:numCache>
            </c:numRef>
          </c:val>
          <c:extLst>
            <c:ext xmlns:c16="http://schemas.microsoft.com/office/drawing/2014/chart" uri="{C3380CC4-5D6E-409C-BE32-E72D297353CC}">
              <c16:uniqueId val="{00000004-744E-4AB7-8863-F41D58BD344D}"/>
            </c:ext>
          </c:extLst>
        </c:ser>
        <c:ser>
          <c:idx val="5"/>
          <c:order val="5"/>
          <c:tx>
            <c:strRef>
              <c:f>Sheet1!$G$1</c:f>
              <c:strCache>
                <c:ptCount val="1"/>
                <c:pt idx="0">
                  <c:v>Sunku pasakyti</c:v>
                </c:pt>
              </c:strCache>
            </c:strRef>
          </c:tx>
          <c:spPr>
            <a:solidFill>
              <a:srgbClr val="A6A6A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c:formatCode>
                <c:ptCount val="1"/>
                <c:pt idx="0">
                  <c:v>9.9009900990099015E-2</c:v>
                </c:pt>
              </c:numCache>
            </c:numRef>
          </c:val>
          <c:extLst>
            <c:ext xmlns:c16="http://schemas.microsoft.com/office/drawing/2014/chart" uri="{C3380CC4-5D6E-409C-BE32-E72D297353CC}">
              <c16:uniqueId val="{00000005-744E-4AB7-8863-F41D58BD344D}"/>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inMax"/>
        </c:scaling>
        <c:delete val="1"/>
        <c:axPos val="b"/>
        <c:numFmt formatCode="General" sourceLinked="1"/>
        <c:majorTickMark val="none"/>
        <c:minorTickMark val="none"/>
        <c:tickLblPos val="nextTo"/>
        <c:crossAx val="389846816"/>
        <c:crosses val="autoZero"/>
        <c:auto val="1"/>
        <c:lblAlgn val="ctr"/>
        <c:lblOffset val="100"/>
        <c:noMultiLvlLbl val="0"/>
      </c:catAx>
      <c:valAx>
        <c:axId val="389846816"/>
        <c:scaling>
          <c:orientation val="minMax"/>
        </c:scaling>
        <c:delete val="1"/>
        <c:axPos val="l"/>
        <c:numFmt formatCode="###0%" sourceLinked="1"/>
        <c:majorTickMark val="none"/>
        <c:minorTickMark val="none"/>
        <c:tickLblPos val="nextTo"/>
        <c:crossAx val="389849168"/>
        <c:crosses val="autoZero"/>
        <c:crossBetween val="between"/>
      </c:valAx>
      <c:spPr>
        <a:noFill/>
        <a:ln>
          <a:noFill/>
        </a:ln>
        <a:effectLst/>
      </c:spPr>
    </c:plotArea>
    <c:legend>
      <c:legendPos val="b"/>
      <c:layout>
        <c:manualLayout>
          <c:xMode val="edge"/>
          <c:yMode val="edge"/>
          <c:x val="1.7945684468004643E-3"/>
          <c:y val="0.61884896966219882"/>
          <c:w val="0.99820545701295116"/>
          <c:h val="0.3811510303378012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157755482177641E-2"/>
          <c:y val="0.25436385835707687"/>
          <c:w val="0.91130196427059518"/>
          <c:h val="0.6201237521718751"/>
        </c:manualLayout>
      </c:layout>
      <c:barChart>
        <c:barDir val="col"/>
        <c:grouping val="clustered"/>
        <c:varyColors val="0"/>
        <c:ser>
          <c:idx val="0"/>
          <c:order val="0"/>
          <c:tx>
            <c:strRef>
              <c:f>Sheet1!$B$1</c:f>
              <c:strCache>
                <c:ptCount val="1"/>
                <c:pt idx="0">
                  <c:v>Series 1</c:v>
                </c:pt>
              </c:strCache>
            </c:strRef>
          </c:tx>
          <c:spPr>
            <a:solidFill>
              <a:srgbClr val="548235"/>
            </a:solidFill>
            <a:ln>
              <a:noFill/>
            </a:ln>
            <a:effectLst/>
          </c:spPr>
          <c:invertIfNegative val="0"/>
          <c:dLbls>
            <c:dLbl>
              <c:idx val="0"/>
              <c:layout>
                <c:manualLayout>
                  <c:x val="-1.9785605023059621E-2"/>
                  <c:y val="1.8666033243409555E-2"/>
                </c:manualLayout>
              </c:layout>
              <c:showLegendKey val="0"/>
              <c:showVal val="1"/>
              <c:showCatName val="0"/>
              <c:showSerName val="0"/>
              <c:showPercent val="0"/>
              <c:showBubbleSize val="0"/>
              <c:extLst>
                <c:ext xmlns:c15="http://schemas.microsoft.com/office/drawing/2012/chart" uri="{CE6537A1-D6FC-4f65-9D91-7224C49458BB}">
                  <c15:layout>
                    <c:manualLayout>
                      <c:w val="0.26500613834561004"/>
                      <c:h val="0.12039395844196053"/>
                    </c:manualLayout>
                  </c15:layout>
                </c:ext>
                <c:ext xmlns:c16="http://schemas.microsoft.com/office/drawing/2014/chart" uri="{C3380CC4-5D6E-409C-BE32-E72D297353CC}">
                  <c16:uniqueId val="{00000000-C64F-460B-9D53-06C0DED8E4BB}"/>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General</c:formatCode>
                <c:ptCount val="1"/>
                <c:pt idx="0">
                  <c:v>3</c:v>
                </c:pt>
              </c:numCache>
            </c:numRef>
          </c:val>
          <c:extLst>
            <c:ext xmlns:c16="http://schemas.microsoft.com/office/drawing/2014/chart" uri="{C3380CC4-5D6E-409C-BE32-E72D297353CC}">
              <c16:uniqueId val="{00000001-C64F-460B-9D53-06C0DED8E4BB}"/>
            </c:ext>
          </c:extLst>
        </c:ser>
        <c:dLbls>
          <c:showLegendKey val="0"/>
          <c:showVal val="0"/>
          <c:showCatName val="0"/>
          <c:showSerName val="0"/>
          <c:showPercent val="0"/>
          <c:showBubbleSize val="0"/>
        </c:dLbls>
        <c:gapWidth val="40"/>
        <c:axId val="389858184"/>
        <c:axId val="389855832"/>
      </c:barChart>
      <c:catAx>
        <c:axId val="389858184"/>
        <c:scaling>
          <c:orientation val="minMax"/>
        </c:scaling>
        <c:delete val="1"/>
        <c:axPos val="b"/>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l"/>
        <c:numFmt formatCode="General"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Gyvenamoji</a:t>
            </a:r>
            <a:r>
              <a:rPr lang="lt-LT" baseline="0" dirty="0"/>
              <a:t> vieta</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771373231580118"/>
          <c:y val="0.17701930134838825"/>
          <c:w val="0.58378132057496102"/>
          <c:h val="0.63419864284789051"/>
        </c:manualLayout>
      </c:layout>
      <c:pieChart>
        <c:varyColors val="1"/>
        <c:ser>
          <c:idx val="0"/>
          <c:order val="0"/>
          <c:tx>
            <c:strRef>
              <c:f>Sheet1!$B$1</c:f>
              <c:strCache>
                <c:ptCount val="1"/>
                <c:pt idx="0">
                  <c:v>Lytis</c:v>
                </c:pt>
              </c:strCache>
            </c:strRef>
          </c:tx>
          <c:dPt>
            <c:idx val="0"/>
            <c:bubble3D val="0"/>
            <c:spPr>
              <a:solidFill>
                <a:srgbClr val="548235"/>
              </a:solidFill>
              <a:ln w="19050">
                <a:solidFill>
                  <a:schemeClr val="lt1"/>
                </a:solidFill>
              </a:ln>
              <a:effectLst/>
            </c:spPr>
            <c:extLst>
              <c:ext xmlns:c16="http://schemas.microsoft.com/office/drawing/2014/chart" uri="{C3380CC4-5D6E-409C-BE32-E72D297353CC}">
                <c16:uniqueId val="{00000001-79A3-4DA2-997E-587A60A768CA}"/>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79A3-4DA2-997E-587A60A768CA}"/>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79A3-4DA2-997E-587A60A768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Nuolat gyvenu Neringoje</c:v>
                </c:pt>
                <c:pt idx="1">
                  <c:v>Dalį metų gyvenu Neringoje </c:v>
                </c:pt>
              </c:strCache>
            </c:strRef>
          </c:cat>
          <c:val>
            <c:numRef>
              <c:f>Sheet1!$B$2:$B$3</c:f>
              <c:numCache>
                <c:formatCode>0%</c:formatCode>
                <c:ptCount val="2"/>
                <c:pt idx="0">
                  <c:v>0.43049327354260097</c:v>
                </c:pt>
                <c:pt idx="1">
                  <c:v>0.56950672645739897</c:v>
                </c:pt>
              </c:numCache>
            </c:numRef>
          </c:val>
          <c:extLst>
            <c:ext xmlns:c16="http://schemas.microsoft.com/office/drawing/2014/chart" uri="{C3380CC4-5D6E-409C-BE32-E72D297353CC}">
              <c16:uniqueId val="{00000004-79A3-4DA2-997E-587A60A768C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1824110558295E-2"/>
          <c:y val="0.19753325944125036"/>
          <c:w val="0.93088652019176932"/>
          <c:h val="0.40083957798272046"/>
        </c:manualLayout>
      </c:layout>
      <c:barChart>
        <c:barDir val="col"/>
        <c:grouping val="stacked"/>
        <c:varyColors val="0"/>
        <c:ser>
          <c:idx val="0"/>
          <c:order val="0"/>
          <c:tx>
            <c:strRef>
              <c:f>Sheet1!$B$1</c:f>
              <c:strCache>
                <c:ptCount val="1"/>
                <c:pt idx="0">
                  <c:v>1 - Labai blogai</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8.3333333333333315E-2</c:v>
                </c:pt>
              </c:numCache>
            </c:numRef>
          </c:val>
          <c:extLst>
            <c:ext xmlns:c16="http://schemas.microsoft.com/office/drawing/2014/chart" uri="{C3380CC4-5D6E-409C-BE32-E72D297353CC}">
              <c16:uniqueId val="{00000000-36FA-4399-8C7C-E1423B962786}"/>
            </c:ext>
          </c:extLst>
        </c:ser>
        <c:ser>
          <c:idx val="1"/>
          <c:order val="1"/>
          <c:tx>
            <c:strRef>
              <c:f>Sheet1!$C$1</c:f>
              <c:strCache>
                <c:ptCount val="1"/>
                <c:pt idx="0">
                  <c:v>2 - Blogai</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0.13235294117647059</c:v>
                </c:pt>
              </c:numCache>
            </c:numRef>
          </c:val>
          <c:extLst>
            <c:ext xmlns:c16="http://schemas.microsoft.com/office/drawing/2014/chart" uri="{C3380CC4-5D6E-409C-BE32-E72D297353CC}">
              <c16:uniqueId val="{00000001-36FA-4399-8C7C-E1423B962786}"/>
            </c:ext>
          </c:extLst>
        </c:ser>
        <c:ser>
          <c:idx val="2"/>
          <c:order val="2"/>
          <c:tx>
            <c:strRef>
              <c:f>Sheet1!$D$1</c:f>
              <c:strCache>
                <c:ptCount val="1"/>
                <c:pt idx="0">
                  <c:v>3 - Ne itin gerai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c:formatCode>
                <c:ptCount val="1"/>
                <c:pt idx="0">
                  <c:v>0.40196078431372551</c:v>
                </c:pt>
              </c:numCache>
            </c:numRef>
          </c:val>
          <c:extLst>
            <c:ext xmlns:c16="http://schemas.microsoft.com/office/drawing/2014/chart" uri="{C3380CC4-5D6E-409C-BE32-E72D297353CC}">
              <c16:uniqueId val="{00000002-36FA-4399-8C7C-E1423B962786}"/>
            </c:ext>
          </c:extLst>
        </c:ser>
        <c:ser>
          <c:idx val="3"/>
          <c:order val="3"/>
          <c:tx>
            <c:strRef>
              <c:f>Sheet1!$E$1</c:f>
              <c:strCache>
                <c:ptCount val="1"/>
                <c:pt idx="0">
                  <c:v>4 - Gerai</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c:formatCode>
                <c:ptCount val="1"/>
                <c:pt idx="0">
                  <c:v>0.29901960784313725</c:v>
                </c:pt>
              </c:numCache>
            </c:numRef>
          </c:val>
          <c:extLst>
            <c:ext xmlns:c16="http://schemas.microsoft.com/office/drawing/2014/chart" uri="{C3380CC4-5D6E-409C-BE32-E72D297353CC}">
              <c16:uniqueId val="{00000003-36FA-4399-8C7C-E1423B962786}"/>
            </c:ext>
          </c:extLst>
        </c:ser>
        <c:ser>
          <c:idx val="4"/>
          <c:order val="4"/>
          <c:tx>
            <c:strRef>
              <c:f>Sheet1!$F$1</c:f>
              <c:strCache>
                <c:ptCount val="1"/>
                <c:pt idx="0">
                  <c:v>5 - Labai gerai</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c:formatCode>
                <c:ptCount val="1"/>
                <c:pt idx="0">
                  <c:v>5.8823529411764698E-2</c:v>
                </c:pt>
              </c:numCache>
            </c:numRef>
          </c:val>
          <c:extLst>
            <c:ext xmlns:c16="http://schemas.microsoft.com/office/drawing/2014/chart" uri="{C3380CC4-5D6E-409C-BE32-E72D297353CC}">
              <c16:uniqueId val="{00000004-36FA-4399-8C7C-E1423B962786}"/>
            </c:ext>
          </c:extLst>
        </c:ser>
        <c:ser>
          <c:idx val="5"/>
          <c:order val="5"/>
          <c:tx>
            <c:strRef>
              <c:f>Sheet1!$G$1</c:f>
              <c:strCache>
                <c:ptCount val="1"/>
                <c:pt idx="0">
                  <c:v>Sunku pasakyti</c:v>
                </c:pt>
              </c:strCache>
            </c:strRef>
          </c:tx>
          <c:spPr>
            <a:solidFill>
              <a:srgbClr val="A6A6A6"/>
            </a:solidFill>
            <a:ln>
              <a:noFill/>
            </a:ln>
            <a:effectLst/>
          </c:spPr>
          <c:invertIfNegative val="0"/>
          <c:dLbls>
            <c:dLbl>
              <c:idx val="0"/>
              <c:layout>
                <c:manualLayout>
                  <c:x val="6.2176279574273955E-17"/>
                  <c:y val="-8.131971004080713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29E-48CF-8057-75C1A329BD7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c:formatCode>
                <c:ptCount val="1"/>
                <c:pt idx="0">
                  <c:v>2.4509803921568631E-2</c:v>
                </c:pt>
              </c:numCache>
            </c:numRef>
          </c:val>
          <c:extLst>
            <c:ext xmlns:c16="http://schemas.microsoft.com/office/drawing/2014/chart" uri="{C3380CC4-5D6E-409C-BE32-E72D297353CC}">
              <c16:uniqueId val="{00000005-36FA-4399-8C7C-E1423B962786}"/>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inMax"/>
        </c:scaling>
        <c:delete val="1"/>
        <c:axPos val="b"/>
        <c:numFmt formatCode="General" sourceLinked="1"/>
        <c:majorTickMark val="none"/>
        <c:minorTickMark val="none"/>
        <c:tickLblPos val="nextTo"/>
        <c:crossAx val="389846816"/>
        <c:crosses val="autoZero"/>
        <c:auto val="1"/>
        <c:lblAlgn val="ctr"/>
        <c:lblOffset val="100"/>
        <c:noMultiLvlLbl val="0"/>
      </c:catAx>
      <c:valAx>
        <c:axId val="389846816"/>
        <c:scaling>
          <c:orientation val="minMax"/>
        </c:scaling>
        <c:delete val="1"/>
        <c:axPos val="l"/>
        <c:numFmt formatCode="###0%" sourceLinked="1"/>
        <c:majorTickMark val="none"/>
        <c:minorTickMark val="none"/>
        <c:tickLblPos val="nextTo"/>
        <c:crossAx val="389849168"/>
        <c:crosses val="autoZero"/>
        <c:crossBetween val="between"/>
      </c:valAx>
      <c:spPr>
        <a:noFill/>
        <a:ln>
          <a:noFill/>
        </a:ln>
        <a:effectLst/>
      </c:spPr>
    </c:plotArea>
    <c:legend>
      <c:legendPos val="b"/>
      <c:layout>
        <c:manualLayout>
          <c:xMode val="edge"/>
          <c:yMode val="edge"/>
          <c:x val="1.7945684468004643E-3"/>
          <c:y val="0.61884896966219882"/>
          <c:w val="0.99820545701295116"/>
          <c:h val="0.38115103033780129"/>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3157755482177641E-2"/>
          <c:y val="0.25436385835707687"/>
          <c:w val="0.91130196427059518"/>
          <c:h val="0.6201237521718751"/>
        </c:manualLayout>
      </c:layout>
      <c:barChart>
        <c:barDir val="col"/>
        <c:grouping val="clustered"/>
        <c:varyColors val="0"/>
        <c:ser>
          <c:idx val="0"/>
          <c:order val="0"/>
          <c:tx>
            <c:strRef>
              <c:f>Sheet1!$B$1</c:f>
              <c:strCache>
                <c:ptCount val="1"/>
                <c:pt idx="0">
                  <c:v>Series 1</c:v>
                </c:pt>
              </c:strCache>
            </c:strRef>
          </c:tx>
          <c:spPr>
            <a:solidFill>
              <a:srgbClr val="548235"/>
            </a:solidFill>
            <a:ln>
              <a:noFill/>
            </a:ln>
            <a:effectLst/>
          </c:spPr>
          <c:invertIfNegative val="0"/>
          <c:dLbls>
            <c:dLbl>
              <c:idx val="0"/>
              <c:layout>
                <c:manualLayout>
                  <c:x val="-1.9785790307484775E-2"/>
                  <c:y val="-2.9391005128011349E-3"/>
                </c:manualLayout>
              </c:layout>
              <c:showLegendKey val="0"/>
              <c:showVal val="1"/>
              <c:showCatName val="0"/>
              <c:showSerName val="0"/>
              <c:showPercent val="0"/>
              <c:showBubbleSize val="0"/>
              <c:extLst>
                <c:ext xmlns:c15="http://schemas.microsoft.com/office/drawing/2012/chart" uri="{CE6537A1-D6FC-4f65-9D91-7224C49458BB}">
                  <c15:layout>
                    <c:manualLayout>
                      <c:w val="0.26500613834561004"/>
                      <c:h val="0.12039395844196053"/>
                    </c:manualLayout>
                  </c15:layout>
                </c:ext>
                <c:ext xmlns:c16="http://schemas.microsoft.com/office/drawing/2014/chart" uri="{C3380CC4-5D6E-409C-BE32-E72D297353CC}">
                  <c16:uniqueId val="{00000000-4ED7-4534-80E0-DFAE2A3BF5BA}"/>
                </c:ext>
              </c:extLst>
            </c:dLbl>
            <c:numFmt formatCode="#,##0.0" sourceLinked="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3.1206030150753765</c:v>
                </c:pt>
              </c:numCache>
            </c:numRef>
          </c:val>
          <c:extLst>
            <c:ext xmlns:c16="http://schemas.microsoft.com/office/drawing/2014/chart" uri="{C3380CC4-5D6E-409C-BE32-E72D297353CC}">
              <c16:uniqueId val="{00000001-4ED7-4534-80E0-DFAE2A3BF5BA}"/>
            </c:ext>
          </c:extLst>
        </c:ser>
        <c:dLbls>
          <c:showLegendKey val="0"/>
          <c:showVal val="0"/>
          <c:showCatName val="0"/>
          <c:showSerName val="0"/>
          <c:showPercent val="0"/>
          <c:showBubbleSize val="0"/>
        </c:dLbls>
        <c:gapWidth val="40"/>
        <c:axId val="389858184"/>
        <c:axId val="389855832"/>
      </c:barChart>
      <c:catAx>
        <c:axId val="389858184"/>
        <c:scaling>
          <c:orientation val="minMax"/>
        </c:scaling>
        <c:delete val="1"/>
        <c:axPos val="b"/>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l"/>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63452908285437"/>
          <c:y val="0.18386561625061865"/>
          <c:w val="0.43241953150706564"/>
          <c:h val="0.68256356174800259"/>
        </c:manualLayout>
      </c:layout>
      <c:radarChart>
        <c:radarStyle val="marker"/>
        <c:varyColors val="0"/>
        <c:ser>
          <c:idx val="0"/>
          <c:order val="0"/>
          <c:tx>
            <c:strRef>
              <c:f>Sheet1!$C$1</c:f>
              <c:strCache>
                <c:ptCount val="1"/>
                <c:pt idx="0">
                  <c:v>Gyventojų pasitenkinimo indeksas</c:v>
                </c:pt>
              </c:strCache>
            </c:strRef>
          </c:tx>
          <c:spPr>
            <a:ln w="28575" cap="rnd">
              <a:solidFill>
                <a:srgbClr val="FFC000"/>
              </a:solidFill>
              <a:prstDash val="sysDash"/>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Sheet1!$C$2:$C$7</c:f>
              <c:numCache>
                <c:formatCode>#,##0.0</c:formatCode>
                <c:ptCount val="6"/>
                <c:pt idx="0">
                  <c:v>3.2</c:v>
                </c:pt>
                <c:pt idx="1">
                  <c:v>3.2</c:v>
                </c:pt>
                <c:pt idx="2">
                  <c:v>3.2</c:v>
                </c:pt>
                <c:pt idx="3">
                  <c:v>3.2</c:v>
                </c:pt>
                <c:pt idx="4">
                  <c:v>3.2</c:v>
                </c:pt>
                <c:pt idx="5">
                  <c:v>3.2</c:v>
                </c:pt>
              </c:numCache>
            </c:numRef>
          </c:val>
          <c:extLst>
            <c:ext xmlns:c16="http://schemas.microsoft.com/office/drawing/2014/chart" uri="{C3380CC4-5D6E-409C-BE32-E72D297353CC}">
              <c16:uniqueId val="{00000000-B660-49C8-886B-A40C2E3ADBE5}"/>
            </c:ext>
          </c:extLst>
        </c:ser>
        <c:ser>
          <c:idx val="1"/>
          <c:order val="1"/>
          <c:tx>
            <c:strRef>
              <c:f>Sheet1!$D$1</c:f>
              <c:strCache>
                <c:ptCount val="1"/>
                <c:pt idx="0">
                  <c:v>Vertinimas</c:v>
                </c:pt>
              </c:strCache>
            </c:strRef>
          </c:tx>
          <c:spPr>
            <a:ln w="28575" cap="rnd">
              <a:solidFill>
                <a:schemeClr val="accent6">
                  <a:lumMod val="75000"/>
                </a:schemeClr>
              </a:solidFill>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Sheet1!$D$2:$D$7</c:f>
              <c:numCache>
                <c:formatCode>#,##0.0</c:formatCode>
                <c:ptCount val="6"/>
                <c:pt idx="0">
                  <c:v>3.4615384615384603</c:v>
                </c:pt>
                <c:pt idx="1">
                  <c:v>3.7343750000000004</c:v>
                </c:pt>
                <c:pt idx="2">
                  <c:v>3.1206030150753765</c:v>
                </c:pt>
                <c:pt idx="3">
                  <c:v>2.9780219780219799</c:v>
                </c:pt>
                <c:pt idx="4">
                  <c:v>3.07027027027027</c:v>
                </c:pt>
                <c:pt idx="5">
                  <c:v>3.067357512953369</c:v>
                </c:pt>
              </c:numCache>
            </c:numRef>
          </c:val>
          <c:extLst>
            <c:ext xmlns:c16="http://schemas.microsoft.com/office/drawing/2014/chart" uri="{C3380CC4-5D6E-409C-BE32-E72D297353CC}">
              <c16:uniqueId val="{00000000-AB51-4695-897F-8097F9C2E3F3}"/>
            </c:ext>
          </c:extLst>
        </c:ser>
        <c:dLbls>
          <c:showLegendKey val="0"/>
          <c:showVal val="0"/>
          <c:showCatName val="0"/>
          <c:showSerName val="0"/>
          <c:showPercent val="0"/>
          <c:showBubbleSize val="0"/>
        </c:dLbls>
        <c:axId val="2133713424"/>
        <c:axId val="2133717264"/>
      </c:radarChart>
      <c:catAx>
        <c:axId val="213371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7264"/>
        <c:crosses val="autoZero"/>
        <c:auto val="1"/>
        <c:lblAlgn val="ctr"/>
        <c:lblOffset val="100"/>
        <c:noMultiLvlLbl val="0"/>
      </c:catAx>
      <c:valAx>
        <c:axId val="2133717264"/>
        <c:scaling>
          <c:orientation val="minMax"/>
          <c:max val="4"/>
          <c:min val="2.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3424"/>
        <c:crosses val="autoZero"/>
        <c:crossBetween val="between"/>
        <c:majorUnit val="0.5"/>
      </c:valAx>
      <c:spPr>
        <a:noFill/>
        <a:ln>
          <a:noFill/>
        </a:ln>
        <a:effectLst/>
      </c:spPr>
    </c:plotArea>
    <c:legend>
      <c:legendPos val="r"/>
      <c:layout>
        <c:manualLayout>
          <c:xMode val="edge"/>
          <c:yMode val="edge"/>
          <c:x val="0.70928559701934668"/>
          <c:y val="0.38565485781573272"/>
          <c:w val="0.29071440298065332"/>
          <c:h val="0.2247694649714758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177975050986003"/>
          <c:y val="0.10382695844327886"/>
          <c:w val="0.51380765344766743"/>
          <c:h val="0.79234608311344223"/>
        </c:manualLayout>
      </c:layout>
      <c:barChart>
        <c:barDir val="bar"/>
        <c:grouping val="clustered"/>
        <c:varyColors val="0"/>
        <c:ser>
          <c:idx val="0"/>
          <c:order val="0"/>
          <c:tx>
            <c:strRef>
              <c:f>Sheet1!$B$1</c:f>
              <c:strCache>
                <c:ptCount val="1"/>
                <c:pt idx="0">
                  <c:v>Bendras</c:v>
                </c:pt>
              </c:strCache>
            </c:strRef>
          </c:tx>
          <c:spPr>
            <a:solidFill>
              <a:schemeClr val="accent6">
                <a:lumMod val="75000"/>
              </a:schemeClr>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F7B2-452F-87D0-07232581120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Gyventojų pasitenkinimo indeksas</c:v>
                </c:pt>
                <c:pt idx="2">
                  <c:v>Bendras pasitenkinimas gyvenimu regione</c:v>
                </c:pt>
                <c:pt idx="3">
                  <c:v>Įvaizdžio ir reputacijos vertinimas</c:v>
                </c:pt>
                <c:pt idx="4">
                  <c:v>Prekių ir paslaugų kokybės vertinimas</c:v>
                </c:pt>
                <c:pt idx="5">
                  <c:v>Tikėtinas tolesnis gyvenimas regione</c:v>
                </c:pt>
                <c:pt idx="6">
                  <c:v>Konkurencinė aplinka</c:v>
                </c:pt>
                <c:pt idx="7">
                  <c:v>Rekomendacijos tikimybė</c:v>
                </c:pt>
              </c:strCache>
            </c:strRef>
          </c:cat>
          <c:val>
            <c:numRef>
              <c:f>Sheet1!$B$2:$B$9</c:f>
              <c:numCache>
                <c:formatCode>#,##0.0</c:formatCode>
                <c:ptCount val="8"/>
                <c:pt idx="0">
                  <c:v>3.2</c:v>
                </c:pt>
                <c:pt idx="2">
                  <c:v>3.4615384615384603</c:v>
                </c:pt>
                <c:pt idx="3">
                  <c:v>3.7343750000000004</c:v>
                </c:pt>
                <c:pt idx="4">
                  <c:v>3.1206030150753765</c:v>
                </c:pt>
                <c:pt idx="5">
                  <c:v>2.9780219780219799</c:v>
                </c:pt>
                <c:pt idx="6">
                  <c:v>3.07027027027027</c:v>
                </c:pt>
                <c:pt idx="7">
                  <c:v>3.067357512953369</c:v>
                </c:pt>
              </c:numCache>
            </c:numRef>
          </c:val>
          <c:extLst>
            <c:ext xmlns:c16="http://schemas.microsoft.com/office/drawing/2014/chart" uri="{C3380CC4-5D6E-409C-BE32-E72D297353CC}">
              <c16:uniqueId val="{00000000-87CC-4D9A-BE8B-42026A7145C2}"/>
            </c:ext>
          </c:extLst>
        </c:ser>
        <c:dLbls>
          <c:dLblPos val="outEnd"/>
          <c:showLegendKey val="0"/>
          <c:showVal val="1"/>
          <c:showCatName val="0"/>
          <c:showSerName val="0"/>
          <c:showPercent val="0"/>
          <c:showBubbleSize val="0"/>
        </c:dLbls>
        <c:gapWidth val="40"/>
        <c:axId val="2133713424"/>
        <c:axId val="2133717264"/>
      </c:barChart>
      <c:catAx>
        <c:axId val="2133713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7264"/>
        <c:crosses val="autoZero"/>
        <c:auto val="1"/>
        <c:lblAlgn val="ctr"/>
        <c:lblOffset val="100"/>
        <c:noMultiLvlLbl val="0"/>
      </c:catAx>
      <c:valAx>
        <c:axId val="2133717264"/>
        <c:scaling>
          <c:orientation val="minMax"/>
          <c:max val="4"/>
          <c:min val="2.5"/>
        </c:scaling>
        <c:delete val="1"/>
        <c:axPos val="t"/>
        <c:numFmt formatCode="#,##0.0" sourceLinked="1"/>
        <c:majorTickMark val="none"/>
        <c:minorTickMark val="none"/>
        <c:tickLblPos val="nextTo"/>
        <c:crossAx val="2133713424"/>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5026682897136"/>
          <c:y val="0.18386561625061865"/>
          <c:w val="0.43241953150706564"/>
          <c:h val="0.68256356174800259"/>
        </c:manualLayout>
      </c:layout>
      <c:radarChart>
        <c:radarStyle val="marker"/>
        <c:varyColors val="0"/>
        <c:ser>
          <c:idx val="0"/>
          <c:order val="0"/>
          <c:tx>
            <c:strRef>
              <c:f>Sheet1!$B$1</c:f>
              <c:strCache>
                <c:ptCount val="1"/>
                <c:pt idx="0">
                  <c:v>Nuolat Neringoje gyvenantys</c:v>
                </c:pt>
              </c:strCache>
            </c:strRef>
          </c:tx>
          <c:spPr>
            <a:ln w="28575" cap="rnd">
              <a:solidFill>
                <a:schemeClr val="accent6">
                  <a:lumMod val="75000"/>
                </a:schemeClr>
              </a:solidFill>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Sheet1!$B$2:$B$7</c:f>
              <c:numCache>
                <c:formatCode>#,##0.0</c:formatCode>
                <c:ptCount val="6"/>
                <c:pt idx="0">
                  <c:v>3.3058823529411772</c:v>
                </c:pt>
                <c:pt idx="1">
                  <c:v>3.6419753086419759</c:v>
                </c:pt>
                <c:pt idx="2">
                  <c:v>2.9176470588235288</c:v>
                </c:pt>
                <c:pt idx="3">
                  <c:v>3.0789473684210513</c:v>
                </c:pt>
                <c:pt idx="4">
                  <c:v>3.1772151898734178</c:v>
                </c:pt>
                <c:pt idx="5">
                  <c:v>3.0602409638554211</c:v>
                </c:pt>
              </c:numCache>
            </c:numRef>
          </c:val>
          <c:extLst>
            <c:ext xmlns:c16="http://schemas.microsoft.com/office/drawing/2014/chart" uri="{C3380CC4-5D6E-409C-BE32-E72D297353CC}">
              <c16:uniqueId val="{00000000-B660-49C8-886B-A40C2E3ADBE5}"/>
            </c:ext>
          </c:extLst>
        </c:ser>
        <c:ser>
          <c:idx val="1"/>
          <c:order val="1"/>
          <c:tx>
            <c:strRef>
              <c:f>Sheet1!$C$1</c:f>
              <c:strCache>
                <c:ptCount val="1"/>
                <c:pt idx="0">
                  <c:v>Neringoje gyvenantys dalį metų</c:v>
                </c:pt>
              </c:strCache>
            </c:strRef>
          </c:tx>
          <c:spPr>
            <a:ln w="28575" cap="rnd">
              <a:solidFill>
                <a:srgbClr val="FFC000"/>
              </a:solidFill>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Sheet1!$C$2:$C$7</c:f>
              <c:numCache>
                <c:formatCode>#,##0.0</c:formatCode>
                <c:ptCount val="6"/>
                <c:pt idx="0">
                  <c:v>3.5818181818181816</c:v>
                </c:pt>
                <c:pt idx="1">
                  <c:v>3.8018018018018025</c:v>
                </c:pt>
                <c:pt idx="2">
                  <c:v>3.2719298245614037</c:v>
                </c:pt>
                <c:pt idx="3">
                  <c:v>2.9056603773584899</c:v>
                </c:pt>
                <c:pt idx="4">
                  <c:v>2.9905660377358498</c:v>
                </c:pt>
                <c:pt idx="5">
                  <c:v>3.0727272727272732</c:v>
                </c:pt>
              </c:numCache>
            </c:numRef>
          </c:val>
          <c:extLst>
            <c:ext xmlns:c16="http://schemas.microsoft.com/office/drawing/2014/chart" uri="{C3380CC4-5D6E-409C-BE32-E72D297353CC}">
              <c16:uniqueId val="{00000001-B660-49C8-886B-A40C2E3ADBE5}"/>
            </c:ext>
          </c:extLst>
        </c:ser>
        <c:ser>
          <c:idx val="2"/>
          <c:order val="2"/>
          <c:tx>
            <c:strRef>
              <c:f>Sheet1!$D$1</c:f>
              <c:strCache>
                <c:ptCount val="1"/>
                <c:pt idx="0">
                  <c:v>Bendras</c:v>
                </c:pt>
              </c:strCache>
            </c:strRef>
          </c:tx>
          <c:spPr>
            <a:ln w="28575" cap="rnd">
              <a:solidFill>
                <a:schemeClr val="bg1">
                  <a:lumMod val="75000"/>
                </a:schemeClr>
              </a:solidFill>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Sheet1!$D$2:$D$7</c:f>
              <c:numCache>
                <c:formatCode>#,##0.0</c:formatCode>
                <c:ptCount val="6"/>
                <c:pt idx="0">
                  <c:v>3.4615384615384603</c:v>
                </c:pt>
                <c:pt idx="1">
                  <c:v>3.7343750000000004</c:v>
                </c:pt>
                <c:pt idx="2">
                  <c:v>3.1206030150753765</c:v>
                </c:pt>
                <c:pt idx="3">
                  <c:v>2.9780219780219799</c:v>
                </c:pt>
                <c:pt idx="4">
                  <c:v>3.07027027027027</c:v>
                </c:pt>
                <c:pt idx="5">
                  <c:v>3.067357512953369</c:v>
                </c:pt>
              </c:numCache>
            </c:numRef>
          </c:val>
          <c:extLst>
            <c:ext xmlns:c16="http://schemas.microsoft.com/office/drawing/2014/chart" uri="{C3380CC4-5D6E-409C-BE32-E72D297353CC}">
              <c16:uniqueId val="{00000002-B660-49C8-886B-A40C2E3ADBE5}"/>
            </c:ext>
          </c:extLst>
        </c:ser>
        <c:ser>
          <c:idx val="3"/>
          <c:order val="3"/>
          <c:tx>
            <c:strRef>
              <c:f>Sheet1!$E$1</c:f>
              <c:strCache>
                <c:ptCount val="1"/>
                <c:pt idx="0">
                  <c:v>Gyventojų pasitenkinimo indeksas (3,2)</c:v>
                </c:pt>
              </c:strCache>
            </c:strRef>
          </c:tx>
          <c:spPr>
            <a:ln w="28575" cap="rnd">
              <a:solidFill>
                <a:schemeClr val="bg1">
                  <a:lumMod val="75000"/>
                </a:schemeClr>
              </a:solidFill>
              <a:prstDash val="sysDash"/>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Sheet1!$E$2:$E$7</c:f>
              <c:numCache>
                <c:formatCode>#,##0.0</c:formatCode>
                <c:ptCount val="6"/>
                <c:pt idx="0">
                  <c:v>3.238694372976576</c:v>
                </c:pt>
                <c:pt idx="1">
                  <c:v>3.238694372976576</c:v>
                </c:pt>
                <c:pt idx="2">
                  <c:v>3.238694372976576</c:v>
                </c:pt>
                <c:pt idx="3">
                  <c:v>3.238694372976576</c:v>
                </c:pt>
                <c:pt idx="4">
                  <c:v>3.238694372976576</c:v>
                </c:pt>
                <c:pt idx="5">
                  <c:v>3.238694372976576</c:v>
                </c:pt>
              </c:numCache>
            </c:numRef>
          </c:val>
          <c:extLst>
            <c:ext xmlns:c16="http://schemas.microsoft.com/office/drawing/2014/chart" uri="{C3380CC4-5D6E-409C-BE32-E72D297353CC}">
              <c16:uniqueId val="{00000000-0882-448B-8512-11B18CB626ED}"/>
            </c:ext>
          </c:extLst>
        </c:ser>
        <c:dLbls>
          <c:showLegendKey val="0"/>
          <c:showVal val="0"/>
          <c:showCatName val="0"/>
          <c:showSerName val="0"/>
          <c:showPercent val="0"/>
          <c:showBubbleSize val="0"/>
        </c:dLbls>
        <c:axId val="2133713424"/>
        <c:axId val="2133717264"/>
      </c:radarChart>
      <c:catAx>
        <c:axId val="213371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7264"/>
        <c:crosses val="autoZero"/>
        <c:auto val="1"/>
        <c:lblAlgn val="ctr"/>
        <c:lblOffset val="100"/>
        <c:noMultiLvlLbl val="0"/>
      </c:catAx>
      <c:valAx>
        <c:axId val="2133717264"/>
        <c:scaling>
          <c:orientation val="minMax"/>
          <c:max val="4"/>
          <c:min val="2.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3424"/>
        <c:crosses val="autoZero"/>
        <c:crossBetween val="between"/>
        <c:majorUnit val="0.5"/>
      </c:valAx>
      <c:spPr>
        <a:noFill/>
        <a:ln>
          <a:noFill/>
        </a:ln>
        <a:effectLst/>
      </c:spPr>
    </c:plotArea>
    <c:legend>
      <c:legendPos val="r"/>
      <c:layout>
        <c:manualLayout>
          <c:xMode val="edge"/>
          <c:yMode val="edge"/>
          <c:x val="0.75966352102149082"/>
          <c:y val="0.36422984567454098"/>
          <c:w val="0.24033647897850924"/>
          <c:h val="0.492002629203261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799866261938499"/>
          <c:y val="0.10382695844327886"/>
          <c:w val="0.57758864280672162"/>
          <c:h val="0.79234608311344223"/>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Sheet1!$B$2:$B$7</c:f>
              <c:numCache>
                <c:formatCode>#,##0.0</c:formatCode>
                <c:ptCount val="6"/>
                <c:pt idx="0">
                  <c:v>3.4615384615384603</c:v>
                </c:pt>
                <c:pt idx="1">
                  <c:v>3.7343750000000004</c:v>
                </c:pt>
                <c:pt idx="2">
                  <c:v>3.1206030150753765</c:v>
                </c:pt>
                <c:pt idx="3">
                  <c:v>2.9780219780219799</c:v>
                </c:pt>
                <c:pt idx="4">
                  <c:v>3.07027027027027</c:v>
                </c:pt>
                <c:pt idx="5">
                  <c:v>3.067357512953369</c:v>
                </c:pt>
              </c:numCache>
            </c:numRef>
          </c:val>
          <c:extLst>
            <c:ext xmlns:c16="http://schemas.microsoft.com/office/drawing/2014/chart" uri="{C3380CC4-5D6E-409C-BE32-E72D297353CC}">
              <c16:uniqueId val="{00000000-87CC-4D9A-BE8B-42026A7145C2}"/>
            </c:ext>
          </c:extLst>
        </c:ser>
        <c:ser>
          <c:idx val="1"/>
          <c:order val="1"/>
          <c:tx>
            <c:strRef>
              <c:f>Sheet1!$C$1</c:f>
              <c:strCache>
                <c:ptCount val="1"/>
                <c:pt idx="0">
                  <c:v>Nuolat Neringoje gyvenantys</c:v>
                </c:pt>
              </c:strCache>
            </c:strRef>
          </c:tx>
          <c:spPr>
            <a:solidFill>
              <a:schemeClr val="accent6">
                <a:lumMod val="75000"/>
              </a:schemeClr>
            </a:solidFill>
            <a:ln>
              <a:solidFill>
                <a:schemeClr val="accent6">
                  <a:lumMod val="75000"/>
                </a:schemeClr>
              </a:solid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E6A7-4415-8FCD-29AC9DE509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Sheet1!$C$2:$C$7</c:f>
              <c:numCache>
                <c:formatCode>#,##0.0</c:formatCode>
                <c:ptCount val="6"/>
                <c:pt idx="0">
                  <c:v>3.3058823529411772</c:v>
                </c:pt>
                <c:pt idx="1">
                  <c:v>3.6419753086419759</c:v>
                </c:pt>
                <c:pt idx="2">
                  <c:v>2.9176470588235288</c:v>
                </c:pt>
                <c:pt idx="3">
                  <c:v>3.0789473684210513</c:v>
                </c:pt>
                <c:pt idx="4">
                  <c:v>3.1772151898734178</c:v>
                </c:pt>
                <c:pt idx="5">
                  <c:v>3.0602409638554211</c:v>
                </c:pt>
              </c:numCache>
            </c:numRef>
          </c:val>
          <c:extLst>
            <c:ext xmlns:c16="http://schemas.microsoft.com/office/drawing/2014/chart" uri="{C3380CC4-5D6E-409C-BE32-E72D297353CC}">
              <c16:uniqueId val="{00000001-87CC-4D9A-BE8B-42026A7145C2}"/>
            </c:ext>
          </c:extLst>
        </c:ser>
        <c:ser>
          <c:idx val="2"/>
          <c:order val="2"/>
          <c:tx>
            <c:strRef>
              <c:f>Sheet1!$D$1</c:f>
              <c:strCache>
                <c:ptCount val="1"/>
                <c:pt idx="0">
                  <c:v>Neringoje gyvenantys dalį metų</c:v>
                </c:pt>
              </c:strCache>
            </c:strRef>
          </c:tx>
          <c:spPr>
            <a:solidFill>
              <a:srgbClr val="FFC000"/>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E6A7-4415-8FCD-29AC9DE509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Sheet1!$D$2:$D$7</c:f>
              <c:numCache>
                <c:formatCode>#,##0.0</c:formatCode>
                <c:ptCount val="6"/>
                <c:pt idx="0">
                  <c:v>3.5818181818181816</c:v>
                </c:pt>
                <c:pt idx="1">
                  <c:v>3.8018018018018025</c:v>
                </c:pt>
                <c:pt idx="2">
                  <c:v>3.2719298245614037</c:v>
                </c:pt>
                <c:pt idx="3">
                  <c:v>2.9056603773584899</c:v>
                </c:pt>
                <c:pt idx="4">
                  <c:v>2.9905660377358498</c:v>
                </c:pt>
                <c:pt idx="5">
                  <c:v>3.0727272727272732</c:v>
                </c:pt>
              </c:numCache>
            </c:numRef>
          </c:val>
          <c:extLst>
            <c:ext xmlns:c16="http://schemas.microsoft.com/office/drawing/2014/chart" uri="{C3380CC4-5D6E-409C-BE32-E72D297353CC}">
              <c16:uniqueId val="{00000002-87CC-4D9A-BE8B-42026A7145C2}"/>
            </c:ext>
          </c:extLst>
        </c:ser>
        <c:dLbls>
          <c:dLblPos val="outEnd"/>
          <c:showLegendKey val="0"/>
          <c:showVal val="1"/>
          <c:showCatName val="0"/>
          <c:showSerName val="0"/>
          <c:showPercent val="0"/>
          <c:showBubbleSize val="0"/>
        </c:dLbls>
        <c:gapWidth val="40"/>
        <c:axId val="2133713424"/>
        <c:axId val="2133717264"/>
      </c:barChart>
      <c:catAx>
        <c:axId val="2133713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7264"/>
        <c:crosses val="autoZero"/>
        <c:auto val="1"/>
        <c:lblAlgn val="ctr"/>
        <c:lblOffset val="100"/>
        <c:noMultiLvlLbl val="0"/>
      </c:catAx>
      <c:valAx>
        <c:axId val="2133717264"/>
        <c:scaling>
          <c:orientation val="minMax"/>
          <c:max val="4"/>
          <c:min val="2.5"/>
        </c:scaling>
        <c:delete val="1"/>
        <c:axPos val="t"/>
        <c:numFmt formatCode="#,##0.0" sourceLinked="1"/>
        <c:majorTickMark val="none"/>
        <c:minorTickMark val="none"/>
        <c:tickLblPos val="nextTo"/>
        <c:crossAx val="2133713424"/>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5026682897136"/>
          <c:y val="0.18118748973296972"/>
          <c:w val="0.43241953150706564"/>
          <c:h val="0.68256356174800259"/>
        </c:manualLayout>
      </c:layout>
      <c:radarChart>
        <c:radarStyle val="marker"/>
        <c:varyColors val="0"/>
        <c:ser>
          <c:idx val="0"/>
          <c:order val="0"/>
          <c:tx>
            <c:strRef>
              <c:f>Sheet1!$B$1</c:f>
              <c:strCache>
                <c:ptCount val="1"/>
                <c:pt idx="0">
                  <c:v>Turi vaikų</c:v>
                </c:pt>
              </c:strCache>
            </c:strRef>
          </c:tx>
          <c:spPr>
            <a:ln w="28575" cap="rnd">
              <a:solidFill>
                <a:schemeClr val="accent6">
                  <a:lumMod val="75000"/>
                </a:schemeClr>
              </a:solidFill>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Sheet1!$B$2:$B$7</c:f>
              <c:numCache>
                <c:formatCode>#,##0.0</c:formatCode>
                <c:ptCount val="6"/>
                <c:pt idx="0">
                  <c:v>3.4752475247524761</c:v>
                </c:pt>
                <c:pt idx="1">
                  <c:v>3.7227722772277225</c:v>
                </c:pt>
                <c:pt idx="2">
                  <c:v>3.0392156862745097</c:v>
                </c:pt>
                <c:pt idx="3">
                  <c:v>3.1276595744680855</c:v>
                </c:pt>
                <c:pt idx="4">
                  <c:v>3.0769230769230758</c:v>
                </c:pt>
                <c:pt idx="5">
                  <c:v>3.0606060606060601</c:v>
                </c:pt>
              </c:numCache>
            </c:numRef>
          </c:val>
          <c:extLst>
            <c:ext xmlns:c16="http://schemas.microsoft.com/office/drawing/2014/chart" uri="{C3380CC4-5D6E-409C-BE32-E72D297353CC}">
              <c16:uniqueId val="{00000000-B660-49C8-886B-A40C2E3ADBE5}"/>
            </c:ext>
          </c:extLst>
        </c:ser>
        <c:ser>
          <c:idx val="1"/>
          <c:order val="1"/>
          <c:tx>
            <c:strRef>
              <c:f>Sheet1!$C$1</c:f>
              <c:strCache>
                <c:ptCount val="1"/>
                <c:pt idx="0">
                  <c:v>Vaikų neturi</c:v>
                </c:pt>
              </c:strCache>
            </c:strRef>
          </c:tx>
          <c:spPr>
            <a:ln w="28575" cap="rnd">
              <a:solidFill>
                <a:srgbClr val="FFC000"/>
              </a:solidFill>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Sheet1!$C$2:$C$7</c:f>
              <c:numCache>
                <c:formatCode>#,##0.0</c:formatCode>
                <c:ptCount val="6"/>
                <c:pt idx="0">
                  <c:v>3.4468085106382977</c:v>
                </c:pt>
                <c:pt idx="1">
                  <c:v>3.7472527472527455</c:v>
                </c:pt>
                <c:pt idx="2">
                  <c:v>3.2061855670103099</c:v>
                </c:pt>
                <c:pt idx="3">
                  <c:v>2.8181818181818197</c:v>
                </c:pt>
                <c:pt idx="4">
                  <c:v>3.0638297872340416</c:v>
                </c:pt>
                <c:pt idx="5">
                  <c:v>3.0744680851063828</c:v>
                </c:pt>
              </c:numCache>
            </c:numRef>
          </c:val>
          <c:extLst>
            <c:ext xmlns:c16="http://schemas.microsoft.com/office/drawing/2014/chart" uri="{C3380CC4-5D6E-409C-BE32-E72D297353CC}">
              <c16:uniqueId val="{00000001-B660-49C8-886B-A40C2E3ADBE5}"/>
            </c:ext>
          </c:extLst>
        </c:ser>
        <c:ser>
          <c:idx val="2"/>
          <c:order val="2"/>
          <c:tx>
            <c:strRef>
              <c:f>Sheet1!$D$1</c:f>
              <c:strCache>
                <c:ptCount val="1"/>
                <c:pt idx="0">
                  <c:v>Bendras</c:v>
                </c:pt>
              </c:strCache>
            </c:strRef>
          </c:tx>
          <c:spPr>
            <a:ln w="28575" cap="rnd">
              <a:solidFill>
                <a:schemeClr val="bg1">
                  <a:lumMod val="75000"/>
                </a:schemeClr>
              </a:solidFill>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Sheet1!$D$2:$D$7</c:f>
              <c:numCache>
                <c:formatCode>#,##0.0</c:formatCode>
                <c:ptCount val="6"/>
                <c:pt idx="0">
                  <c:v>3.4615384615384603</c:v>
                </c:pt>
                <c:pt idx="1">
                  <c:v>3.7343750000000004</c:v>
                </c:pt>
                <c:pt idx="2">
                  <c:v>3.1206030150753765</c:v>
                </c:pt>
                <c:pt idx="3">
                  <c:v>2.9780219780219799</c:v>
                </c:pt>
                <c:pt idx="4">
                  <c:v>3.07027027027027</c:v>
                </c:pt>
                <c:pt idx="5">
                  <c:v>3.067357512953369</c:v>
                </c:pt>
              </c:numCache>
            </c:numRef>
          </c:val>
          <c:extLst>
            <c:ext xmlns:c16="http://schemas.microsoft.com/office/drawing/2014/chart" uri="{C3380CC4-5D6E-409C-BE32-E72D297353CC}">
              <c16:uniqueId val="{00000002-B660-49C8-886B-A40C2E3ADBE5}"/>
            </c:ext>
          </c:extLst>
        </c:ser>
        <c:ser>
          <c:idx val="3"/>
          <c:order val="3"/>
          <c:tx>
            <c:strRef>
              <c:f>Sheet1!$E$1</c:f>
              <c:strCache>
                <c:ptCount val="1"/>
                <c:pt idx="0">
                  <c:v>Gyventojų pasitenkinimo indeksas (3,2)</c:v>
                </c:pt>
              </c:strCache>
            </c:strRef>
          </c:tx>
          <c:spPr>
            <a:ln w="28575" cap="rnd">
              <a:solidFill>
                <a:schemeClr val="bg1">
                  <a:lumMod val="75000"/>
                </a:schemeClr>
              </a:solidFill>
              <a:prstDash val="sysDash"/>
              <a:round/>
            </a:ln>
            <a:effectLst/>
          </c:spPr>
          <c:marker>
            <c:symbol val="none"/>
          </c:marker>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Sheet1!$E$2:$E$7</c:f>
              <c:numCache>
                <c:formatCode>General</c:formatCode>
                <c:ptCount val="6"/>
                <c:pt idx="0">
                  <c:v>3.2</c:v>
                </c:pt>
                <c:pt idx="1">
                  <c:v>3.2</c:v>
                </c:pt>
                <c:pt idx="2">
                  <c:v>3.2</c:v>
                </c:pt>
                <c:pt idx="3">
                  <c:v>3.2</c:v>
                </c:pt>
                <c:pt idx="4">
                  <c:v>3.2</c:v>
                </c:pt>
                <c:pt idx="5">
                  <c:v>3.2</c:v>
                </c:pt>
              </c:numCache>
            </c:numRef>
          </c:val>
          <c:extLst>
            <c:ext xmlns:c16="http://schemas.microsoft.com/office/drawing/2014/chart" uri="{C3380CC4-5D6E-409C-BE32-E72D297353CC}">
              <c16:uniqueId val="{00000000-5B0C-4C60-B9B6-6FAB18658C00}"/>
            </c:ext>
          </c:extLst>
        </c:ser>
        <c:dLbls>
          <c:showLegendKey val="0"/>
          <c:showVal val="0"/>
          <c:showCatName val="0"/>
          <c:showSerName val="0"/>
          <c:showPercent val="0"/>
          <c:showBubbleSize val="0"/>
        </c:dLbls>
        <c:axId val="2133713424"/>
        <c:axId val="2133717264"/>
      </c:radarChart>
      <c:catAx>
        <c:axId val="213371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7264"/>
        <c:crosses val="autoZero"/>
        <c:auto val="1"/>
        <c:lblAlgn val="ctr"/>
        <c:lblOffset val="100"/>
        <c:noMultiLvlLbl val="0"/>
      </c:catAx>
      <c:valAx>
        <c:axId val="2133717264"/>
        <c:scaling>
          <c:orientation val="minMax"/>
          <c:max val="4"/>
          <c:min val="2.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3424"/>
        <c:crosses val="autoZero"/>
        <c:crossBetween val="between"/>
        <c:majorUnit val="0.5"/>
      </c:valAx>
      <c:spPr>
        <a:noFill/>
        <a:ln>
          <a:noFill/>
        </a:ln>
        <a:effectLst/>
      </c:spPr>
    </c:plotArea>
    <c:legend>
      <c:legendPos val="r"/>
      <c:layout>
        <c:manualLayout>
          <c:xMode val="edge"/>
          <c:yMode val="edge"/>
          <c:x val="0.74503767211764249"/>
          <c:y val="0.38565485781573272"/>
          <c:w val="0.25496232788235751"/>
          <c:h val="0.3125681525207812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799866261938499"/>
          <c:y val="0.10382695844327886"/>
          <c:w val="0.57758864280672162"/>
          <c:h val="0.79234608311344223"/>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Sheet1!$B$2:$B$7</c:f>
              <c:numCache>
                <c:formatCode>#,##0.0</c:formatCode>
                <c:ptCount val="6"/>
                <c:pt idx="0">
                  <c:v>3.4615384615384603</c:v>
                </c:pt>
                <c:pt idx="1">
                  <c:v>3.7343750000000004</c:v>
                </c:pt>
                <c:pt idx="2">
                  <c:v>3.1206030150753765</c:v>
                </c:pt>
                <c:pt idx="3">
                  <c:v>2.9780219780219799</c:v>
                </c:pt>
                <c:pt idx="4">
                  <c:v>3.07027027027027</c:v>
                </c:pt>
                <c:pt idx="5">
                  <c:v>3.067357512953369</c:v>
                </c:pt>
              </c:numCache>
            </c:numRef>
          </c:val>
          <c:extLst>
            <c:ext xmlns:c16="http://schemas.microsoft.com/office/drawing/2014/chart" uri="{C3380CC4-5D6E-409C-BE32-E72D297353CC}">
              <c16:uniqueId val="{00000000-87CC-4D9A-BE8B-42026A7145C2}"/>
            </c:ext>
          </c:extLst>
        </c:ser>
        <c:ser>
          <c:idx val="1"/>
          <c:order val="1"/>
          <c:tx>
            <c:strRef>
              <c:f>Sheet1!$C$1</c:f>
              <c:strCache>
                <c:ptCount val="1"/>
                <c:pt idx="0">
                  <c:v>Turi vaikų</c:v>
                </c:pt>
              </c:strCache>
            </c:strRef>
          </c:tx>
          <c:spPr>
            <a:solidFill>
              <a:schemeClr val="accent6">
                <a:lumMod val="75000"/>
              </a:schemeClr>
            </a:solidFill>
            <a:ln>
              <a:solidFill>
                <a:schemeClr val="accent6">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Sheet1!$C$2:$C$7</c:f>
              <c:numCache>
                <c:formatCode>#,##0.0</c:formatCode>
                <c:ptCount val="6"/>
                <c:pt idx="0">
                  <c:v>3.4752475247524761</c:v>
                </c:pt>
                <c:pt idx="1">
                  <c:v>3.7227722772277225</c:v>
                </c:pt>
                <c:pt idx="2">
                  <c:v>3.0392156862745097</c:v>
                </c:pt>
                <c:pt idx="3">
                  <c:v>3.1276595744680855</c:v>
                </c:pt>
                <c:pt idx="4">
                  <c:v>3.0769230769230758</c:v>
                </c:pt>
                <c:pt idx="5">
                  <c:v>3.0606060606060601</c:v>
                </c:pt>
              </c:numCache>
            </c:numRef>
          </c:val>
          <c:extLst>
            <c:ext xmlns:c16="http://schemas.microsoft.com/office/drawing/2014/chart" uri="{C3380CC4-5D6E-409C-BE32-E72D297353CC}">
              <c16:uniqueId val="{00000001-87CC-4D9A-BE8B-42026A7145C2}"/>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Bendras pasitenkinimas gyvenimu regione</c:v>
                </c:pt>
                <c:pt idx="1">
                  <c:v>Įvaizdžio ir reputacijos vertinimas</c:v>
                </c:pt>
                <c:pt idx="2">
                  <c:v>Prekių ir paslaugų kokybės vertinimas</c:v>
                </c:pt>
                <c:pt idx="3">
                  <c:v>Tikėtinas tolesnis gyvenimas regione</c:v>
                </c:pt>
                <c:pt idx="4">
                  <c:v>Konkurencinė aplinka</c:v>
                </c:pt>
                <c:pt idx="5">
                  <c:v>Rekomendacijos tikimybė</c:v>
                </c:pt>
              </c:strCache>
            </c:strRef>
          </c:cat>
          <c:val>
            <c:numRef>
              <c:f>Sheet1!$D$2:$D$7</c:f>
              <c:numCache>
                <c:formatCode>#,##0.0</c:formatCode>
                <c:ptCount val="6"/>
                <c:pt idx="0">
                  <c:v>3.4468085106382977</c:v>
                </c:pt>
                <c:pt idx="1">
                  <c:v>3.7472527472527455</c:v>
                </c:pt>
                <c:pt idx="2">
                  <c:v>3.2061855670103099</c:v>
                </c:pt>
                <c:pt idx="3">
                  <c:v>2.8181818181818197</c:v>
                </c:pt>
                <c:pt idx="4">
                  <c:v>3.0638297872340416</c:v>
                </c:pt>
                <c:pt idx="5">
                  <c:v>3.0744680851063828</c:v>
                </c:pt>
              </c:numCache>
            </c:numRef>
          </c:val>
          <c:extLst>
            <c:ext xmlns:c16="http://schemas.microsoft.com/office/drawing/2014/chart" uri="{C3380CC4-5D6E-409C-BE32-E72D297353CC}">
              <c16:uniqueId val="{00000002-87CC-4D9A-BE8B-42026A7145C2}"/>
            </c:ext>
          </c:extLst>
        </c:ser>
        <c:dLbls>
          <c:dLblPos val="outEnd"/>
          <c:showLegendKey val="0"/>
          <c:showVal val="1"/>
          <c:showCatName val="0"/>
          <c:showSerName val="0"/>
          <c:showPercent val="0"/>
          <c:showBubbleSize val="0"/>
        </c:dLbls>
        <c:gapWidth val="40"/>
        <c:axId val="2133713424"/>
        <c:axId val="2133717264"/>
      </c:barChart>
      <c:catAx>
        <c:axId val="21337134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3717264"/>
        <c:crosses val="autoZero"/>
        <c:auto val="1"/>
        <c:lblAlgn val="ctr"/>
        <c:lblOffset val="100"/>
        <c:noMultiLvlLbl val="0"/>
      </c:catAx>
      <c:valAx>
        <c:axId val="2133717264"/>
        <c:scaling>
          <c:orientation val="minMax"/>
          <c:max val="4"/>
          <c:min val="2.5"/>
        </c:scaling>
        <c:delete val="1"/>
        <c:axPos val="t"/>
        <c:numFmt formatCode="#,##0.0" sourceLinked="1"/>
        <c:majorTickMark val="none"/>
        <c:minorTickMark val="none"/>
        <c:tickLblPos val="nextTo"/>
        <c:crossAx val="2133713424"/>
        <c:crosses val="autoZero"/>
        <c:crossBetween val="between"/>
        <c:majorUnit val="0.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25436385835707687"/>
          <c:w val="0.86166947965838037"/>
          <c:h val="0.4214769312798182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#,##0.0</c:formatCode>
                <c:ptCount val="1"/>
                <c:pt idx="0">
                  <c:v>-45.6</c:v>
                </c:pt>
              </c:numCache>
            </c:numRef>
          </c:val>
          <c:extLst>
            <c:ext xmlns:c16="http://schemas.microsoft.com/office/drawing/2014/chart" uri="{C3380CC4-5D6E-409C-BE32-E72D297353CC}">
              <c16:uniqueId val="{00000001-593B-4DA1-9031-D7E0009A3FA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389855832"/>
        <c:crosses val="autoZero"/>
        <c:auto val="1"/>
        <c:lblAlgn val="ctr"/>
        <c:lblOffset val="100"/>
        <c:noMultiLvlLbl val="0"/>
      </c:catAx>
      <c:valAx>
        <c:axId val="389855832"/>
        <c:scaling>
          <c:orientation val="minMax"/>
          <c:max val="5"/>
          <c:min val="-50"/>
        </c:scaling>
        <c:delete val="1"/>
        <c:axPos val="b"/>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1824110558295E-2"/>
          <c:y val="0.25445712000622051"/>
          <c:w val="0.93088652019176932"/>
          <c:h val="0.41981409934948899"/>
        </c:manualLayout>
      </c:layout>
      <c:barChart>
        <c:barDir val="bar"/>
        <c:grouping val="percentStacked"/>
        <c:varyColors val="0"/>
        <c:ser>
          <c:idx val="0"/>
          <c:order val="0"/>
          <c:tx>
            <c:strRef>
              <c:f>Sheet1!$B$1</c:f>
              <c:strCache>
                <c:ptCount val="1"/>
                <c:pt idx="0">
                  <c:v>Nelinkę rekoneduoti (0-6)</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c:formatCode>
                <c:ptCount val="1"/>
                <c:pt idx="0">
                  <c:v>0.55958549222797904</c:v>
                </c:pt>
              </c:numCache>
            </c:numRef>
          </c:val>
          <c:extLst>
            <c:ext xmlns:c16="http://schemas.microsoft.com/office/drawing/2014/chart" uri="{C3380CC4-5D6E-409C-BE32-E72D297353CC}">
              <c16:uniqueId val="{00000000-ECDF-4030-B8EA-9C79C3D08EC0}"/>
            </c:ext>
          </c:extLst>
        </c:ser>
        <c:ser>
          <c:idx val="1"/>
          <c:order val="1"/>
          <c:tx>
            <c:strRef>
              <c:f>Sheet1!$C$1</c:f>
              <c:strCache>
                <c:ptCount val="1"/>
                <c:pt idx="0">
                  <c:v>Neutralūs (7-8)</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c:formatCode>
                <c:ptCount val="1"/>
                <c:pt idx="0">
                  <c:v>0.33678756476683902</c:v>
                </c:pt>
              </c:numCache>
            </c:numRef>
          </c:val>
          <c:extLst>
            <c:ext xmlns:c16="http://schemas.microsoft.com/office/drawing/2014/chart" uri="{C3380CC4-5D6E-409C-BE32-E72D297353CC}">
              <c16:uniqueId val="{00000001-ECDF-4030-B8EA-9C79C3D08EC0}"/>
            </c:ext>
          </c:extLst>
        </c:ser>
        <c:ser>
          <c:idx val="2"/>
          <c:order val="2"/>
          <c:tx>
            <c:strRef>
              <c:f>Sheet1!$D$1</c:f>
              <c:strCache>
                <c:ptCount val="1"/>
                <c:pt idx="0">
                  <c:v>Tvirti remėjai (9-10)</c:v>
                </c:pt>
              </c:strCache>
            </c:strRef>
          </c:tx>
          <c:spPr>
            <a:solidFill>
              <a:srgbClr val="70AD47">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c:formatCode>
                <c:ptCount val="1"/>
                <c:pt idx="0">
                  <c:v>0.10362694300518099</c:v>
                </c:pt>
              </c:numCache>
            </c:numRef>
          </c:val>
          <c:extLst>
            <c:ext xmlns:c16="http://schemas.microsoft.com/office/drawing/2014/chart" uri="{C3380CC4-5D6E-409C-BE32-E72D297353CC}">
              <c16:uniqueId val="{00000002-ECDF-4030-B8EA-9C79C3D08EC0}"/>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inMax"/>
        </c:scaling>
        <c:delete val="1"/>
        <c:axPos val="l"/>
        <c:numFmt formatCode="General" sourceLinked="1"/>
        <c:majorTickMark val="none"/>
        <c:minorTickMark val="none"/>
        <c:tickLblPos val="nextTo"/>
        <c:crossAx val="389846816"/>
        <c:crosses val="autoZero"/>
        <c:auto val="1"/>
        <c:lblAlgn val="ctr"/>
        <c:lblOffset val="100"/>
        <c:noMultiLvlLbl val="0"/>
      </c:catAx>
      <c:valAx>
        <c:axId val="389846816"/>
        <c:scaling>
          <c:orientation val="minMax"/>
        </c:scaling>
        <c:delete val="1"/>
        <c:axPos val="b"/>
        <c:numFmt formatCode="0%" sourceLinked="1"/>
        <c:majorTickMark val="none"/>
        <c:minorTickMark val="none"/>
        <c:tickLblPos val="nextTo"/>
        <c:crossAx val="389849168"/>
        <c:crosses val="autoZero"/>
        <c:crossBetween val="between"/>
      </c:valAx>
      <c:spPr>
        <a:noFill/>
        <a:ln>
          <a:noFill/>
        </a:ln>
        <a:effectLst/>
      </c:spPr>
    </c:plotArea>
    <c:legend>
      <c:legendPos val="b"/>
      <c:layout>
        <c:manualLayout>
          <c:xMode val="edge"/>
          <c:yMode val="edge"/>
          <c:x val="6.4368927089254124E-2"/>
          <c:y val="0.67848345940957233"/>
          <c:w val="0.93563107291074588"/>
          <c:h val="0.1164715530987389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Amžius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415782177756621"/>
          <c:y val="0.1823995478786051"/>
          <c:w val="0.31356412687570351"/>
          <c:h val="0.74718652718913692"/>
        </c:manualLayout>
      </c:layout>
      <c:pieChart>
        <c:varyColors val="1"/>
        <c:ser>
          <c:idx val="0"/>
          <c:order val="0"/>
          <c:tx>
            <c:strRef>
              <c:f>Sheet1!$B$1</c:f>
              <c:strCache>
                <c:ptCount val="1"/>
                <c:pt idx="0">
                  <c:v>Lytis</c:v>
                </c:pt>
              </c:strCache>
            </c:strRef>
          </c:tx>
          <c:dPt>
            <c:idx val="0"/>
            <c:bubble3D val="0"/>
            <c:spPr>
              <a:solidFill>
                <a:srgbClr val="548235"/>
              </a:solidFill>
              <a:ln w="19050">
                <a:solidFill>
                  <a:schemeClr val="lt1"/>
                </a:solidFill>
              </a:ln>
              <a:effectLst/>
            </c:spPr>
            <c:extLst>
              <c:ext xmlns:c16="http://schemas.microsoft.com/office/drawing/2014/chart" uri="{C3380CC4-5D6E-409C-BE32-E72D297353CC}">
                <c16:uniqueId val="{00000001-10B1-4FE6-9F5F-E1C6C9D2B46C}"/>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10B1-4FE6-9F5F-E1C6C9D2B46C}"/>
              </c:ext>
            </c:extLst>
          </c:dPt>
          <c:dPt>
            <c:idx val="2"/>
            <c:bubble3D val="0"/>
            <c:spPr>
              <a:solidFill>
                <a:srgbClr val="096438"/>
              </a:solidFill>
              <a:ln w="19050">
                <a:solidFill>
                  <a:schemeClr val="lt1"/>
                </a:solidFill>
              </a:ln>
              <a:effectLst/>
            </c:spPr>
            <c:extLst>
              <c:ext xmlns:c16="http://schemas.microsoft.com/office/drawing/2014/chart" uri="{C3380CC4-5D6E-409C-BE32-E72D297353CC}">
                <c16:uniqueId val="{00000005-10B1-4FE6-9F5F-E1C6C9D2B46C}"/>
              </c:ext>
            </c:extLst>
          </c:dPt>
          <c:dPt>
            <c:idx val="3"/>
            <c:bubble3D val="0"/>
            <c:spPr>
              <a:solidFill>
                <a:srgbClr val="C55A11"/>
              </a:solidFill>
              <a:ln w="19050">
                <a:solidFill>
                  <a:schemeClr val="lt1"/>
                </a:solidFill>
              </a:ln>
              <a:effectLst/>
            </c:spPr>
            <c:extLst>
              <c:ext xmlns:c16="http://schemas.microsoft.com/office/drawing/2014/chart" uri="{C3380CC4-5D6E-409C-BE32-E72D297353CC}">
                <c16:uniqueId val="{00000006-10B1-4FE6-9F5F-E1C6C9D2B46C}"/>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10B1-4FE6-9F5F-E1C6C9D2B46C}"/>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5-10B1-4FE6-9F5F-E1C6C9D2B46C}"/>
                </c:ext>
              </c:extLst>
            </c:dLbl>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6-10B1-4FE6-9F5F-E1C6C9D2B4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16-20 m.</c:v>
                </c:pt>
                <c:pt idx="1">
                  <c:v>21-25 m.</c:v>
                </c:pt>
                <c:pt idx="2">
                  <c:v>26-30 m.</c:v>
                </c:pt>
                <c:pt idx="3">
                  <c:v>31-36 m.</c:v>
                </c:pt>
              </c:strCache>
            </c:strRef>
          </c:cat>
          <c:val>
            <c:numRef>
              <c:f>Sheet1!$B$2:$B$5</c:f>
              <c:numCache>
                <c:formatCode>0%</c:formatCode>
                <c:ptCount val="4"/>
                <c:pt idx="0">
                  <c:v>0.116591928251121</c:v>
                </c:pt>
                <c:pt idx="1">
                  <c:v>0.12556053811659201</c:v>
                </c:pt>
                <c:pt idx="2">
                  <c:v>0.25112107623318403</c:v>
                </c:pt>
                <c:pt idx="3">
                  <c:v>0.50672645739910305</c:v>
                </c:pt>
              </c:numCache>
            </c:numRef>
          </c:val>
          <c:extLst>
            <c:ext xmlns:c16="http://schemas.microsoft.com/office/drawing/2014/chart" uri="{C3380CC4-5D6E-409C-BE32-E72D297353CC}">
              <c16:uniqueId val="{00000004-10B1-4FE6-9F5F-E1C6C9D2B46C}"/>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5555837253447922"/>
          <c:y val="0.23851903129432458"/>
          <c:w val="0.17670375418939188"/>
          <c:h val="0.4999872904405472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Sheet1!$B$2:$B$11</c:f>
              <c:numCache>
                <c:formatCode>#,##0.0</c:formatCode>
                <c:ptCount val="10"/>
                <c:pt idx="0">
                  <c:v>3.6635514018691588</c:v>
                </c:pt>
                <c:pt idx="1">
                  <c:v>3.4899999999999998</c:v>
                </c:pt>
                <c:pt idx="2">
                  <c:v>3.3944954128440359</c:v>
                </c:pt>
                <c:pt idx="3">
                  <c:v>3.2688172043010759</c:v>
                </c:pt>
                <c:pt idx="4">
                  <c:v>3.0714285714285712</c:v>
                </c:pt>
                <c:pt idx="5">
                  <c:v>3.0288461538461537</c:v>
                </c:pt>
                <c:pt idx="6">
                  <c:v>2.8061224489795911</c:v>
                </c:pt>
                <c:pt idx="7">
                  <c:v>2.663636363636364</c:v>
                </c:pt>
                <c:pt idx="8">
                  <c:v>2.4752475247524734</c:v>
                </c:pt>
                <c:pt idx="9">
                  <c:v>1.5555555555555556</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Labai blogai</c:v>
                </c:pt>
              </c:strCache>
            </c:strRef>
          </c:tx>
          <c:spPr>
            <a:solidFill>
              <a:srgbClr val="C00000"/>
            </a:solidFill>
            <a:ln>
              <a:noFill/>
            </a:ln>
            <a:effectLst/>
          </c:spPr>
          <c:invertIfNegative val="0"/>
          <c:dLbls>
            <c:dLbl>
              <c:idx val="0"/>
              <c:layout>
                <c:manualLayout>
                  <c:x val="4.0635197461462687E-3"/>
                  <c:y val="4.1723062339565478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Sheet1!$B$2:$B$11</c:f>
              <c:numCache>
                <c:formatCode>###0%</c:formatCode>
                <c:ptCount val="10"/>
                <c:pt idx="0">
                  <c:v>2.4539877300613498E-2</c:v>
                </c:pt>
                <c:pt idx="1">
                  <c:v>4.2944785276073622E-2</c:v>
                </c:pt>
                <c:pt idx="2">
                  <c:v>4.9382716049382713E-2</c:v>
                </c:pt>
                <c:pt idx="3">
                  <c:v>5.5214723926380369E-2</c:v>
                </c:pt>
                <c:pt idx="4">
                  <c:v>6.1349693251533742E-2</c:v>
                </c:pt>
                <c:pt idx="5">
                  <c:v>6.7484662576687116E-2</c:v>
                </c:pt>
                <c:pt idx="6">
                  <c:v>9.815950920245399E-2</c:v>
                </c:pt>
                <c:pt idx="7">
                  <c:v>0.12269938650306748</c:v>
                </c:pt>
                <c:pt idx="8">
                  <c:v>0.16564417177914109</c:v>
                </c:pt>
                <c:pt idx="9">
                  <c:v>0.44171779141104295</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Blogai</c:v>
                </c:pt>
              </c:strCache>
            </c:strRef>
          </c:tx>
          <c:spPr>
            <a:solidFill>
              <a:srgbClr val="FF8F8F"/>
            </a:solidFill>
            <a:ln>
              <a:noFill/>
            </a:ln>
            <a:effectLst/>
          </c:spPr>
          <c:invertIfNegative val="0"/>
          <c:dLbls>
            <c:dLbl>
              <c:idx val="0"/>
              <c:layout>
                <c:manualLayout>
                  <c:x val="4.0635197461462687E-3"/>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E39-4BDA-B103-D366AE24352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Sheet1!$C$2:$C$11</c:f>
              <c:numCache>
                <c:formatCode>###0%</c:formatCode>
                <c:ptCount val="10"/>
                <c:pt idx="0">
                  <c:v>6.1349693251533742E-2</c:v>
                </c:pt>
                <c:pt idx="1">
                  <c:v>6.1349693251533742E-2</c:v>
                </c:pt>
                <c:pt idx="2">
                  <c:v>0.1111111111111111</c:v>
                </c:pt>
                <c:pt idx="3">
                  <c:v>7.9754601226993863E-2</c:v>
                </c:pt>
                <c:pt idx="4">
                  <c:v>9.202453987730061E-2</c:v>
                </c:pt>
                <c:pt idx="5">
                  <c:v>0.11042944785276074</c:v>
                </c:pt>
                <c:pt idx="6">
                  <c:v>0.12883435582822086</c:v>
                </c:pt>
                <c:pt idx="7">
                  <c:v>0.17177914110429449</c:v>
                </c:pt>
                <c:pt idx="8">
                  <c:v>0.15337423312883436</c:v>
                </c:pt>
                <c:pt idx="9">
                  <c:v>0.26380368098159507</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Vidutiniskai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Sheet1!$D$2:$D$11</c:f>
              <c:numCache>
                <c:formatCode>###0%</c:formatCode>
                <c:ptCount val="10"/>
                <c:pt idx="0">
                  <c:v>0.17791411042944782</c:v>
                </c:pt>
                <c:pt idx="1">
                  <c:v>0.16564417177914109</c:v>
                </c:pt>
                <c:pt idx="2">
                  <c:v>0.17901234567901234</c:v>
                </c:pt>
                <c:pt idx="3">
                  <c:v>0.17791411042944782</c:v>
                </c:pt>
                <c:pt idx="4">
                  <c:v>0.23926380368098163</c:v>
                </c:pt>
                <c:pt idx="5">
                  <c:v>0.23312883435582818</c:v>
                </c:pt>
                <c:pt idx="6">
                  <c:v>0.20245398773006135</c:v>
                </c:pt>
                <c:pt idx="7">
                  <c:v>0.22085889570552147</c:v>
                </c:pt>
                <c:pt idx="8">
                  <c:v>0.16564417177914109</c:v>
                </c:pt>
                <c:pt idx="9">
                  <c:v>3.6809815950920248E-2</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Gerai</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dLbl>
              <c:idx val="9"/>
              <c:layout>
                <c:manualLayout>
                  <c:x val="2.7090131640975126E-3"/>
                  <c:y val="2.08615311696309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E39-4BDA-B103-D366AE24352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Sheet1!$E$2:$E$11</c:f>
              <c:numCache>
                <c:formatCode>###0%</c:formatCode>
                <c:ptCount val="10"/>
                <c:pt idx="0">
                  <c:v>0.23926380368098163</c:v>
                </c:pt>
                <c:pt idx="1">
                  <c:v>0.23926380368098163</c:v>
                </c:pt>
                <c:pt idx="2">
                  <c:v>0.19135802469135801</c:v>
                </c:pt>
                <c:pt idx="3">
                  <c:v>0.17177914110429449</c:v>
                </c:pt>
                <c:pt idx="4">
                  <c:v>0.15950920245398773</c:v>
                </c:pt>
                <c:pt idx="5">
                  <c:v>0.19018404907975461</c:v>
                </c:pt>
                <c:pt idx="6">
                  <c:v>0.13496932515337423</c:v>
                </c:pt>
                <c:pt idx="7">
                  <c:v>0.12883435582822086</c:v>
                </c:pt>
                <c:pt idx="8">
                  <c:v>0.11042944785276074</c:v>
                </c:pt>
                <c:pt idx="9">
                  <c:v>3.0674846625766871E-2</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Labai gerai</c:v>
                </c:pt>
              </c:strCache>
            </c:strRef>
          </c:tx>
          <c:spPr>
            <a:solidFill>
              <a:srgbClr val="70AD47">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Sheet1!$F$2:$F$11</c:f>
              <c:numCache>
                <c:formatCode>###0%</c:formatCode>
                <c:ptCount val="10"/>
                <c:pt idx="0">
                  <c:v>0.15337423312883436</c:v>
                </c:pt>
                <c:pt idx="1">
                  <c:v>0.10429447852760737</c:v>
                </c:pt>
                <c:pt idx="2">
                  <c:v>0.1419753086419753</c:v>
                </c:pt>
                <c:pt idx="3">
                  <c:v>8.5889570552147243E-2</c:v>
                </c:pt>
                <c:pt idx="4">
                  <c:v>4.9079754601226995E-2</c:v>
                </c:pt>
                <c:pt idx="5">
                  <c:v>3.6809815950920248E-2</c:v>
                </c:pt>
                <c:pt idx="6">
                  <c:v>3.6809815950920248E-2</c:v>
                </c:pt>
                <c:pt idx="7">
                  <c:v>3.0674846625766871E-2</c:v>
                </c:pt>
                <c:pt idx="8">
                  <c:v>2.4539877300613498E-2</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negaliu pasakyti</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Sheet1!$G$2:$G$11</c:f>
              <c:numCache>
                <c:formatCode>###0%</c:formatCode>
                <c:ptCount val="10"/>
                <c:pt idx="0">
                  <c:v>0.34355828220858897</c:v>
                </c:pt>
                <c:pt idx="1">
                  <c:v>0.38650306748466257</c:v>
                </c:pt>
                <c:pt idx="2">
                  <c:v>0.3271604938271605</c:v>
                </c:pt>
                <c:pt idx="3">
                  <c:v>0.42944785276073622</c:v>
                </c:pt>
                <c:pt idx="4">
                  <c:v>0.3987730061349693</c:v>
                </c:pt>
                <c:pt idx="5">
                  <c:v>0.36196319018404904</c:v>
                </c:pt>
                <c:pt idx="6">
                  <c:v>0.3987730061349693</c:v>
                </c:pt>
                <c:pt idx="7">
                  <c:v>0.32515337423312884</c:v>
                </c:pt>
                <c:pt idx="8">
                  <c:v>0.38036809815950923</c:v>
                </c:pt>
                <c:pt idx="9">
                  <c:v>0.22699386503067484</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Sheet1!$B$2:$B$11</c:f>
              <c:numCache>
                <c:formatCode>#,##0.0</c:formatCode>
                <c:ptCount val="10"/>
                <c:pt idx="0">
                  <c:v>3.6635514018691588</c:v>
                </c:pt>
                <c:pt idx="1">
                  <c:v>3.4899999999999998</c:v>
                </c:pt>
                <c:pt idx="2">
                  <c:v>3.3944954128440359</c:v>
                </c:pt>
                <c:pt idx="3">
                  <c:v>3.2688172043010759</c:v>
                </c:pt>
                <c:pt idx="4">
                  <c:v>3.0714285714285712</c:v>
                </c:pt>
                <c:pt idx="5">
                  <c:v>3.0288461538461537</c:v>
                </c:pt>
                <c:pt idx="6">
                  <c:v>2.8061224489795911</c:v>
                </c:pt>
                <c:pt idx="7">
                  <c:v>2.663636363636364</c:v>
                </c:pt>
                <c:pt idx="8">
                  <c:v>2.4752475247524734</c:v>
                </c:pt>
                <c:pt idx="9">
                  <c:v>1.5555555555555556</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Sheet1!$C$2:$C$11</c:f>
              <c:numCache>
                <c:formatCode>#,##0.0</c:formatCode>
                <c:ptCount val="10"/>
                <c:pt idx="0">
                  <c:v>3.56603773584906</c:v>
                </c:pt>
                <c:pt idx="1">
                  <c:v>3.4999999999999996</c:v>
                </c:pt>
                <c:pt idx="2">
                  <c:v>3.3333333333333335</c:v>
                </c:pt>
                <c:pt idx="3">
                  <c:v>3.1372549019607838</c:v>
                </c:pt>
                <c:pt idx="4">
                  <c:v>3.0588235294117645</c:v>
                </c:pt>
                <c:pt idx="5">
                  <c:v>3.0370370370370368</c:v>
                </c:pt>
                <c:pt idx="6">
                  <c:v>2.8367346938775504</c:v>
                </c:pt>
                <c:pt idx="7">
                  <c:v>2.6379310344827593</c:v>
                </c:pt>
                <c:pt idx="8">
                  <c:v>2.4629629629629637</c:v>
                </c:pt>
                <c:pt idx="9">
                  <c:v>1.5238095238095237</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Sheet1!$D$2:$D$11</c:f>
              <c:numCache>
                <c:formatCode>#,##0.0</c:formatCode>
                <c:ptCount val="10"/>
                <c:pt idx="0">
                  <c:v>3.7592592592592586</c:v>
                </c:pt>
                <c:pt idx="1">
                  <c:v>3.4800000000000004</c:v>
                </c:pt>
                <c:pt idx="2">
                  <c:v>3.4615384615384612</c:v>
                </c:pt>
                <c:pt idx="3">
                  <c:v>3.4285714285714284</c:v>
                </c:pt>
                <c:pt idx="4">
                  <c:v>3.0851063829787231</c:v>
                </c:pt>
                <c:pt idx="5">
                  <c:v>3.0200000000000005</c:v>
                </c:pt>
                <c:pt idx="6">
                  <c:v>2.7755102040816335</c:v>
                </c:pt>
                <c:pt idx="7">
                  <c:v>2.6923076923076921</c:v>
                </c:pt>
                <c:pt idx="8">
                  <c:v>2.4893617021276602</c:v>
                </c:pt>
                <c:pt idx="9">
                  <c:v>1.5873015873015901</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Sheet1!$B$2:$B$11</c:f>
              <c:numCache>
                <c:formatCode>#,##0.0</c:formatCode>
                <c:ptCount val="10"/>
                <c:pt idx="0">
                  <c:v>3.6635514018691588</c:v>
                </c:pt>
                <c:pt idx="1">
                  <c:v>3.4899999999999998</c:v>
                </c:pt>
                <c:pt idx="2">
                  <c:v>3.3944954128440359</c:v>
                </c:pt>
                <c:pt idx="3">
                  <c:v>3.2688172043010759</c:v>
                </c:pt>
                <c:pt idx="4">
                  <c:v>3.0714285714285712</c:v>
                </c:pt>
                <c:pt idx="5">
                  <c:v>3.0288461538461537</c:v>
                </c:pt>
                <c:pt idx="6">
                  <c:v>2.8061224489795911</c:v>
                </c:pt>
                <c:pt idx="7">
                  <c:v>2.663636363636364</c:v>
                </c:pt>
                <c:pt idx="8">
                  <c:v>2.4752475247524734</c:v>
                </c:pt>
                <c:pt idx="9">
                  <c:v>1.5555555555555556</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Sheet1!$C$2:$C$11</c:f>
              <c:numCache>
                <c:formatCode>#,##0.0</c:formatCode>
                <c:ptCount val="10"/>
                <c:pt idx="0">
                  <c:v>3.725806451612903</c:v>
                </c:pt>
                <c:pt idx="1">
                  <c:v>3.4827586206896544</c:v>
                </c:pt>
                <c:pt idx="2">
                  <c:v>3.3934426229508197</c:v>
                </c:pt>
                <c:pt idx="3">
                  <c:v>3.235294117647058</c:v>
                </c:pt>
                <c:pt idx="4">
                  <c:v>3.0181818181818172</c:v>
                </c:pt>
                <c:pt idx="5">
                  <c:v>3.035714285714286</c:v>
                </c:pt>
                <c:pt idx="6">
                  <c:v>2.8301886792452833</c:v>
                </c:pt>
                <c:pt idx="7">
                  <c:v>2.610169491525423</c:v>
                </c:pt>
                <c:pt idx="8">
                  <c:v>2.4444444444444451</c:v>
                </c:pt>
                <c:pt idx="9">
                  <c:v>1.5151515151515151</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Ikimokyklinis ugdymas</c:v>
                </c:pt>
                <c:pt idx="1">
                  <c:v>Pradinis ugdymas</c:v>
                </c:pt>
                <c:pt idx="2">
                  <c:v>Popamokiniai būreliai (gausa ir kokybė)</c:v>
                </c:pt>
                <c:pt idx="3">
                  <c:v>Atmosfera mokykloje bendrai </c:v>
                </c:pt>
                <c:pt idx="4">
                  <c:v>Pagrindinis ugdymas</c:v>
                </c:pt>
                <c:pt idx="5">
                  <c:v>Mokytojų ir kitų švietimo specialistų kvalifikacijų lygis</c:v>
                </c:pt>
                <c:pt idx="6">
                  <c:v>Vidurinis ugdymas</c:v>
                </c:pt>
                <c:pt idx="7">
                  <c:v>Mokinių paruošimo lygis (lyginant su kitomis Lietuvos mokyklomis)</c:v>
                </c:pt>
                <c:pt idx="8">
                  <c:v>Parengimas siekti tolesnio išsilavinimo / profesijos</c:v>
                </c:pt>
                <c:pt idx="9">
                  <c:v>Esama situacija kai Neringoje nėra 11-12 klasės</c:v>
                </c:pt>
              </c:strCache>
            </c:strRef>
          </c:cat>
          <c:val>
            <c:numRef>
              <c:f>Sheet1!$D$2:$D$11</c:f>
              <c:numCache>
                <c:formatCode>#,##0.0</c:formatCode>
                <c:ptCount val="10"/>
                <c:pt idx="0">
                  <c:v>3.5777777777777775</c:v>
                </c:pt>
                <c:pt idx="1">
                  <c:v>3.5000000000000004</c:v>
                </c:pt>
                <c:pt idx="2">
                  <c:v>3.3958333333333335</c:v>
                </c:pt>
                <c:pt idx="3">
                  <c:v>3.3095238095238102</c:v>
                </c:pt>
                <c:pt idx="4">
                  <c:v>3.1395348837209305</c:v>
                </c:pt>
                <c:pt idx="5">
                  <c:v>3.0208333333333339</c:v>
                </c:pt>
                <c:pt idx="6">
                  <c:v>2.7777777777777768</c:v>
                </c:pt>
                <c:pt idx="7">
                  <c:v>2.7254901960784319</c:v>
                </c:pt>
                <c:pt idx="8">
                  <c:v>2.5106382978723412</c:v>
                </c:pt>
                <c:pt idx="9">
                  <c:v>1.5999999999999994</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Papludimiu kokybe ir ju prieziura</c:v>
                </c:pt>
                <c:pt idx="1">
                  <c:v>Pesciuju pasivaikciojimio takai</c:v>
                </c:pt>
                <c:pt idx="2">
                  <c:v>Dviraciu takai</c:v>
                </c:pt>
                <c:pt idx="3">
                  <c:v>Viesasis transportas (perkelu ir autobusu darbas)</c:v>
                </c:pt>
                <c:pt idx="4">
                  <c:v>Kelio Smiltyne – Nida kokybe, jo prieziura</c:v>
                </c:pt>
              </c:strCache>
            </c:strRef>
          </c:cat>
          <c:val>
            <c:numRef>
              <c:f>Sheet1!$B$2:$B$6</c:f>
              <c:numCache>
                <c:formatCode>General</c:formatCode>
                <c:ptCount val="5"/>
                <c:pt idx="0">
                  <c:v>4.2</c:v>
                </c:pt>
                <c:pt idx="1">
                  <c:v>3.8</c:v>
                </c:pt>
                <c:pt idx="2">
                  <c:v>3.2</c:v>
                </c:pt>
                <c:pt idx="3" formatCode="0.0">
                  <c:v>3</c:v>
                </c:pt>
                <c:pt idx="4">
                  <c:v>1.8</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General"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Labai blogai</c:v>
                </c:pt>
              </c:strCache>
            </c:strRef>
          </c:tx>
          <c:spPr>
            <a:solidFill>
              <a:srgbClr val="C00000"/>
            </a:solidFill>
            <a:ln>
              <a:noFill/>
            </a:ln>
            <a:effectLst/>
          </c:spPr>
          <c:invertIfNegative val="0"/>
          <c:dLbls>
            <c:dLbl>
              <c:idx val="0"/>
              <c:layout>
                <c:manualLayout>
                  <c:x val="5.4180263281950252E-3"/>
                  <c:y val="-1.324686367740395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dLbl>
              <c:idx val="1"/>
              <c:layout>
                <c:manualLayout>
                  <c:x val="2.7090131640974133E-3"/>
                  <c:y val="4.85720372983043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D5-4E27-81FA-0F60C207023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Sheet1!$B$2:$B$6</c:f>
              <c:numCache>
                <c:formatCode>###0%</c:formatCode>
                <c:ptCount val="5"/>
                <c:pt idx="0">
                  <c:v>1.2195121951219513E-2</c:v>
                </c:pt>
                <c:pt idx="1">
                  <c:v>3.048780487804878E-2</c:v>
                </c:pt>
                <c:pt idx="2">
                  <c:v>0.12195121951219512</c:v>
                </c:pt>
                <c:pt idx="3">
                  <c:v>0.10909090909090909</c:v>
                </c:pt>
                <c:pt idx="4">
                  <c:v>0.55151515151515151</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Blogai</c:v>
                </c:pt>
              </c:strCache>
            </c:strRef>
          </c:tx>
          <c:spPr>
            <a:solidFill>
              <a:srgbClr val="FF8F8F"/>
            </a:solidFill>
            <a:ln>
              <a:noFill/>
            </a:ln>
            <a:effectLst/>
          </c:spPr>
          <c:invertIfNegative val="0"/>
          <c:dLbls>
            <c:dLbl>
              <c:idx val="0"/>
              <c:layout>
                <c:manualLayout>
                  <c:x val="-9.9329335222618865E-17"/>
                  <c:y val="1.58964867512587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D5-4E27-81FA-0F60C207023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Sheet1!$C$2:$C$6</c:f>
              <c:numCache>
                <c:formatCode>###0%</c:formatCode>
                <c:ptCount val="5"/>
                <c:pt idx="0">
                  <c:v>2.4390243902439025E-2</c:v>
                </c:pt>
                <c:pt idx="1">
                  <c:v>8.5365853658536592E-2</c:v>
                </c:pt>
                <c:pt idx="2">
                  <c:v>9.1463414634146339E-2</c:v>
                </c:pt>
                <c:pt idx="3">
                  <c:v>0.18787878787878787</c:v>
                </c:pt>
                <c:pt idx="4">
                  <c:v>0.22424242424242424</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Vidutiniskai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Sheet1!$D$2:$D$6</c:f>
              <c:numCache>
                <c:formatCode>###0%</c:formatCode>
                <c:ptCount val="5"/>
                <c:pt idx="0">
                  <c:v>0.15853658536585366</c:v>
                </c:pt>
                <c:pt idx="1">
                  <c:v>0.23170731707317074</c:v>
                </c:pt>
                <c:pt idx="2">
                  <c:v>0.3902439024390244</c:v>
                </c:pt>
                <c:pt idx="3">
                  <c:v>0.34545454545454546</c:v>
                </c:pt>
                <c:pt idx="4">
                  <c:v>0.12121212121212122</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Gerai</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Sheet1!$E$2:$E$6</c:f>
              <c:numCache>
                <c:formatCode>###0%</c:formatCode>
                <c:ptCount val="5"/>
                <c:pt idx="0">
                  <c:v>0.32317073170731708</c:v>
                </c:pt>
                <c:pt idx="1">
                  <c:v>0.3597560975609756</c:v>
                </c:pt>
                <c:pt idx="2">
                  <c:v>0.2378048780487805</c:v>
                </c:pt>
                <c:pt idx="3">
                  <c:v>0.24848484848484848</c:v>
                </c:pt>
                <c:pt idx="4">
                  <c:v>9.696969696969697E-2</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Labai gerai</c:v>
                </c:pt>
              </c:strCache>
            </c:strRef>
          </c:tx>
          <c:spPr>
            <a:solidFill>
              <a:srgbClr val="70AD47">
                <a:lumMod val="75000"/>
              </a:srgbClr>
            </a:solidFill>
            <a:ln>
              <a:noFill/>
            </a:ln>
            <a:effectLst/>
          </c:spPr>
          <c:invertIfNegative val="0"/>
          <c:dLbls>
            <c:dLbl>
              <c:idx val="4"/>
              <c:layout>
                <c:manualLayout>
                  <c:x val="9.4815460743410945E-3"/>
                  <c:y val="1.9428814919321752E-16"/>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D5-4E27-81FA-0F60C207023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Sheet1!$F$2:$F$6</c:f>
              <c:numCache>
                <c:formatCode>###0%</c:formatCode>
                <c:ptCount val="5"/>
                <c:pt idx="0">
                  <c:v>0.48170731707317072</c:v>
                </c:pt>
                <c:pt idx="1">
                  <c:v>0.29268292682926828</c:v>
                </c:pt>
                <c:pt idx="2">
                  <c:v>0.12195121951219512</c:v>
                </c:pt>
                <c:pt idx="3">
                  <c:v>9.0909090909090912E-2</c:v>
                </c:pt>
                <c:pt idx="4">
                  <c:v>6.0606060606060606E-3</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negaliu pasakyti</c:v>
                </c:pt>
              </c:strCache>
            </c:strRef>
          </c:tx>
          <c:spPr>
            <a:solidFill>
              <a:sysClr val="window" lastClr="FFFFFF">
                <a:lumMod val="65000"/>
              </a:sysClr>
            </a:solidFill>
            <a:ln>
              <a:noFill/>
            </a:ln>
            <a:effectLst/>
          </c:spPr>
          <c:invertIfNegative val="0"/>
          <c:dLbls>
            <c:dLbl>
              <c:idx val="3"/>
              <c:layout>
                <c:manualLayout>
                  <c:x val="4.0635197461462687E-3"/>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D5-4E27-81FA-0F60C207023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Sheet1!$G$2:$G$6</c:f>
              <c:numCache>
                <c:formatCode>###0%</c:formatCode>
                <c:ptCount val="5"/>
                <c:pt idx="2">
                  <c:v>3.6585365853658534E-2</c:v>
                </c:pt>
                <c:pt idx="3">
                  <c:v>1.8181818181818181E-2</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Sheet1!$B$2:$B$6</c:f>
              <c:numCache>
                <c:formatCode>#,##0.0</c:formatCode>
                <c:ptCount val="5"/>
                <c:pt idx="0">
                  <c:v>4.23780487804878</c:v>
                </c:pt>
                <c:pt idx="1">
                  <c:v>3.7987804878048794</c:v>
                </c:pt>
                <c:pt idx="2">
                  <c:v>3.1518987341772133</c:v>
                </c:pt>
                <c:pt idx="3">
                  <c:v>3.0246913580246919</c:v>
                </c:pt>
                <c:pt idx="4">
                  <c:v>1.7818181818181822</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8F00-471E-82A0-B31E0A608E21}"/>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Sheet1!$C$2:$C$6</c:f>
              <c:numCache>
                <c:formatCode>#,##0.0</c:formatCode>
                <c:ptCount val="5"/>
                <c:pt idx="0">
                  <c:v>4.3150684931506849</c:v>
                </c:pt>
                <c:pt idx="1">
                  <c:v>3.794520547945206</c:v>
                </c:pt>
                <c:pt idx="2">
                  <c:v>3.0422535211267605</c:v>
                </c:pt>
                <c:pt idx="3">
                  <c:v>2.8082191780821919</c:v>
                </c:pt>
                <c:pt idx="4">
                  <c:v>1.4864864864864866</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8F00-471E-82A0-B31E0A608E21}"/>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Sheet1!$D$2:$D$6</c:f>
              <c:numCache>
                <c:formatCode>#,##0.0</c:formatCode>
                <c:ptCount val="5"/>
                <c:pt idx="0">
                  <c:v>4.1758241758241761</c:v>
                </c:pt>
                <c:pt idx="1">
                  <c:v>3.8021978021978025</c:v>
                </c:pt>
                <c:pt idx="2">
                  <c:v>3.2413793103448274</c:v>
                </c:pt>
                <c:pt idx="3">
                  <c:v>3.2022471910112369</c:v>
                </c:pt>
                <c:pt idx="4">
                  <c:v>2.0219780219780215</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Sheet1!$B$2:$B$6</c:f>
              <c:numCache>
                <c:formatCode>#,##0.0</c:formatCode>
                <c:ptCount val="5"/>
                <c:pt idx="0">
                  <c:v>4.23780487804878</c:v>
                </c:pt>
                <c:pt idx="1">
                  <c:v>3.7987804878048794</c:v>
                </c:pt>
                <c:pt idx="2">
                  <c:v>3.1518987341772133</c:v>
                </c:pt>
                <c:pt idx="3">
                  <c:v>3.0246913580246919</c:v>
                </c:pt>
                <c:pt idx="4">
                  <c:v>1.7818181818181822</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Sheet1!$C$2:$C$6</c:f>
              <c:numCache>
                <c:formatCode>#,##0.0</c:formatCode>
                <c:ptCount val="5"/>
                <c:pt idx="0">
                  <c:v>4.216867469879519</c:v>
                </c:pt>
                <c:pt idx="1">
                  <c:v>3.8433734939759043</c:v>
                </c:pt>
                <c:pt idx="2">
                  <c:v>3.1625000000000001</c:v>
                </c:pt>
                <c:pt idx="3">
                  <c:v>2.9268292682926829</c:v>
                </c:pt>
                <c:pt idx="4">
                  <c:v>1.8072289156626502</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Paplūdimių kokybė ir jų priežiūra</c:v>
                </c:pt>
                <c:pt idx="1">
                  <c:v>Pėsčiųjų pasivaikčiojimio takai</c:v>
                </c:pt>
                <c:pt idx="2">
                  <c:v>Dviračių takai</c:v>
                </c:pt>
                <c:pt idx="3">
                  <c:v>Viešasis transportas (perkėlų ir autobusų darbas)</c:v>
                </c:pt>
                <c:pt idx="4">
                  <c:v>Kelio Smiltynė – Nida kokybė, jo priežiūra</c:v>
                </c:pt>
              </c:strCache>
            </c:strRef>
          </c:cat>
          <c:val>
            <c:numRef>
              <c:f>Sheet1!$D$2:$D$6</c:f>
              <c:numCache>
                <c:formatCode>#,##0.0</c:formatCode>
                <c:ptCount val="5"/>
                <c:pt idx="0">
                  <c:v>4.2592592592592595</c:v>
                </c:pt>
                <c:pt idx="1">
                  <c:v>3.7530864197530871</c:v>
                </c:pt>
                <c:pt idx="2">
                  <c:v>3.1410256410256405</c:v>
                </c:pt>
                <c:pt idx="3">
                  <c:v>3.1250000000000004</c:v>
                </c:pt>
                <c:pt idx="4">
                  <c:v>1.7560975609756095</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Darbu pasiula vasaros sezono metu</c:v>
                </c:pt>
                <c:pt idx="1">
                  <c:v>Salygos nuotoliniam darbui</c:v>
                </c:pt>
                <c:pt idx="2">
                  <c:v>Salygos kurti savo versla</c:v>
                </c:pt>
                <c:pt idx="3">
                  <c:v>Galimybes tureti gerai apmokama darba</c:v>
                </c:pt>
                <c:pt idx="4">
                  <c:v>Aukstos kvalifikacijos specialistu pasiula, prieinamumas</c:v>
                </c:pt>
                <c:pt idx="5">
                  <c:v>Darbu pasiula ne sezono metu</c:v>
                </c:pt>
              </c:strCache>
            </c:strRef>
          </c:cat>
          <c:val>
            <c:numRef>
              <c:f>Sheet1!$B$2:$B$7</c:f>
              <c:numCache>
                <c:formatCode>#,##0.0</c:formatCode>
                <c:ptCount val="6"/>
                <c:pt idx="0">
                  <c:v>3.8783783783783772</c:v>
                </c:pt>
                <c:pt idx="1">
                  <c:v>3.5185185185185195</c:v>
                </c:pt>
                <c:pt idx="2">
                  <c:v>2.7058823529411766</c:v>
                </c:pt>
                <c:pt idx="3">
                  <c:v>2.2328767123287681</c:v>
                </c:pt>
                <c:pt idx="4">
                  <c:v>2.2290076335877855</c:v>
                </c:pt>
                <c:pt idx="5">
                  <c:v>1.8666666666666669</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Labai blogai</c:v>
                </c:pt>
              </c:strCache>
            </c:strRef>
          </c:tx>
          <c:spPr>
            <a:solidFill>
              <a:srgbClr val="C00000"/>
            </a:solidFill>
            <a:ln>
              <a:noFill/>
            </a:ln>
            <a:effectLst/>
          </c:spPr>
          <c:invertIfNegative val="0"/>
          <c:dLbls>
            <c:dLbl>
              <c:idx val="0"/>
              <c:layout>
                <c:manualLayout>
                  <c:x val="7.8094826793369066E-3"/>
                  <c:y val="-1.324644644678056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Sheet1!$B$2:$B$7</c:f>
              <c:numCache>
                <c:formatCode>###0%</c:formatCode>
                <c:ptCount val="6"/>
                <c:pt idx="0">
                  <c:v>1.8072289156626505E-2</c:v>
                </c:pt>
                <c:pt idx="1">
                  <c:v>5.4216867469879519E-2</c:v>
                </c:pt>
                <c:pt idx="2">
                  <c:v>0.13253012048192772</c:v>
                </c:pt>
                <c:pt idx="3">
                  <c:v>0.22289156626506024</c:v>
                </c:pt>
                <c:pt idx="4">
                  <c:v>0.1746987951807229</c:v>
                </c:pt>
                <c:pt idx="5">
                  <c:v>0.35542168674698793</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Blogai</c:v>
                </c:pt>
              </c:strCache>
            </c:strRef>
          </c:tx>
          <c:spPr>
            <a:solidFill>
              <a:srgbClr val="FF8F8F"/>
            </a:solidFill>
            <a:ln>
              <a:noFill/>
            </a:ln>
            <a:effectLst/>
          </c:spPr>
          <c:invertIfNegative val="0"/>
          <c:dLbls>
            <c:dLbl>
              <c:idx val="0"/>
              <c:layout>
                <c:manualLayout>
                  <c:x val="5.1004746654336906E-3"/>
                  <c:y val="7.948451990941088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0CE-4B3A-A4C5-653DAC0EB93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Sheet1!$C$2:$C$7</c:f>
              <c:numCache>
                <c:formatCode>###0%</c:formatCode>
                <c:ptCount val="6"/>
                <c:pt idx="0">
                  <c:v>2.4096385542168676E-2</c:v>
                </c:pt>
                <c:pt idx="1">
                  <c:v>0.12650602409638553</c:v>
                </c:pt>
                <c:pt idx="2">
                  <c:v>0.1746987951807229</c:v>
                </c:pt>
                <c:pt idx="3">
                  <c:v>0.3253012048192771</c:v>
                </c:pt>
                <c:pt idx="4">
                  <c:v>0.3253012048192771</c:v>
                </c:pt>
                <c:pt idx="5">
                  <c:v>0.33132530120481929</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Vidutiniskai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Sheet1!$D$2:$D$7</c:f>
              <c:numCache>
                <c:formatCode>###0%</c:formatCode>
                <c:ptCount val="6"/>
                <c:pt idx="0">
                  <c:v>0.24698795180722891</c:v>
                </c:pt>
                <c:pt idx="1">
                  <c:v>0.19277108433734941</c:v>
                </c:pt>
                <c:pt idx="2">
                  <c:v>0.3493975903614458</c:v>
                </c:pt>
                <c:pt idx="3">
                  <c:v>0.25301204819277107</c:v>
                </c:pt>
                <c:pt idx="4">
                  <c:v>0.23493975903614459</c:v>
                </c:pt>
                <c:pt idx="5">
                  <c:v>0.19879518072289154</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Gerai</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Sheet1!$E$2:$E$7</c:f>
              <c:numCache>
                <c:formatCode>###0%</c:formatCode>
                <c:ptCount val="6"/>
                <c:pt idx="0">
                  <c:v>0.36144578313253012</c:v>
                </c:pt>
                <c:pt idx="1">
                  <c:v>0.22289156626506024</c:v>
                </c:pt>
                <c:pt idx="2">
                  <c:v>0.12650602409638553</c:v>
                </c:pt>
                <c:pt idx="3">
                  <c:v>6.0240963855421686E-2</c:v>
                </c:pt>
                <c:pt idx="4">
                  <c:v>4.2168674698795178E-2</c:v>
                </c:pt>
                <c:pt idx="5">
                  <c:v>1.8072289156626505E-2</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Labai gerai</c:v>
                </c:pt>
              </c:strCache>
            </c:strRef>
          </c:tx>
          <c:spPr>
            <a:solidFill>
              <a:srgbClr val="70AD47">
                <a:lumMod val="75000"/>
              </a:srgbClr>
            </a:solidFill>
            <a:ln>
              <a:noFill/>
            </a:ln>
            <a:effectLst/>
          </c:spPr>
          <c:invertIfNegative val="0"/>
          <c:dLbls>
            <c:dLbl>
              <c:idx val="2"/>
              <c:layout>
                <c:manualLayout>
                  <c:x val="3.4003164436222939E-3"/>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CE-4B3A-A4C5-653DAC0EB932}"/>
                </c:ext>
              </c:extLst>
            </c:dLbl>
            <c:dLbl>
              <c:idx val="3"/>
              <c:layout>
                <c:manualLayout>
                  <c:x val="6.8006328872447126E-3"/>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0CE-4B3A-A4C5-653DAC0EB932}"/>
                </c:ext>
              </c:extLst>
            </c:dLbl>
            <c:dLbl>
              <c:idx val="4"/>
              <c:layout>
                <c:manualLayout>
                  <c:x val="6.8006328872448375E-3"/>
                  <c:y val="-2.649205843231434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CE-4B3A-A4C5-653DAC0EB932}"/>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Sheet1!$F$2:$F$7</c:f>
              <c:numCache>
                <c:formatCode>###0%</c:formatCode>
                <c:ptCount val="6"/>
                <c:pt idx="0">
                  <c:v>0.24096385542168675</c:v>
                </c:pt>
                <c:pt idx="1">
                  <c:v>0.21686746987951808</c:v>
                </c:pt>
                <c:pt idx="2">
                  <c:v>3.614457831325301E-2</c:v>
                </c:pt>
                <c:pt idx="3">
                  <c:v>1.8072289156626505E-2</c:v>
                </c:pt>
                <c:pt idx="4">
                  <c:v>1.2048192771084338E-2</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negaliu pasakyti</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Sheet1!$G$2:$G$7</c:f>
              <c:numCache>
                <c:formatCode>###0%</c:formatCode>
                <c:ptCount val="6"/>
                <c:pt idx="0">
                  <c:v>0.10843373493975904</c:v>
                </c:pt>
                <c:pt idx="1">
                  <c:v>0.18674698795180722</c:v>
                </c:pt>
                <c:pt idx="2">
                  <c:v>0.18072289156626506</c:v>
                </c:pt>
                <c:pt idx="3">
                  <c:v>0.12048192771084337</c:v>
                </c:pt>
                <c:pt idx="4">
                  <c:v>0.21084337349397594</c:v>
                </c:pt>
                <c:pt idx="5">
                  <c:v>9.6385542168674704E-2</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Vaikai</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415782177756621"/>
          <c:y val="0.1823995478786051"/>
          <c:w val="0.31356412687570351"/>
          <c:h val="0.74718652718913692"/>
        </c:manualLayout>
      </c:layout>
      <c:pieChart>
        <c:varyColors val="1"/>
        <c:ser>
          <c:idx val="0"/>
          <c:order val="0"/>
          <c:tx>
            <c:strRef>
              <c:f>Sheet1!$B$1</c:f>
              <c:strCache>
                <c:ptCount val="1"/>
                <c:pt idx="0">
                  <c:v>Lytis</c:v>
                </c:pt>
              </c:strCache>
            </c:strRef>
          </c:tx>
          <c:dPt>
            <c:idx val="0"/>
            <c:bubble3D val="0"/>
            <c:spPr>
              <a:solidFill>
                <a:srgbClr val="548235"/>
              </a:solidFill>
              <a:ln w="19050">
                <a:solidFill>
                  <a:schemeClr val="lt1"/>
                </a:solidFill>
              </a:ln>
              <a:effectLst/>
            </c:spPr>
            <c:extLst>
              <c:ext xmlns:c16="http://schemas.microsoft.com/office/drawing/2014/chart" uri="{C3380CC4-5D6E-409C-BE32-E72D297353CC}">
                <c16:uniqueId val="{00000002-40CD-4D9F-8FC1-CA1D3B1D4173}"/>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1-40CD-4D9F-8FC1-CA1D3B1D4173}"/>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2-40CD-4D9F-8FC1-CA1D3B1D417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Taip, turiu vaikų</c:v>
                </c:pt>
                <c:pt idx="1">
                  <c:v>Ne, vaikų neturiu</c:v>
                </c:pt>
              </c:strCache>
            </c:strRef>
          </c:cat>
          <c:val>
            <c:numRef>
              <c:f>Sheet1!$B$2:$B$3</c:f>
              <c:numCache>
                <c:formatCode>###0%</c:formatCode>
                <c:ptCount val="2"/>
                <c:pt idx="0">
                  <c:v>0.49773755656108598</c:v>
                </c:pt>
                <c:pt idx="1">
                  <c:v>0.50226244343891402</c:v>
                </c:pt>
              </c:numCache>
            </c:numRef>
          </c:val>
          <c:extLst>
            <c:ext xmlns:c16="http://schemas.microsoft.com/office/drawing/2014/chart" uri="{C3380CC4-5D6E-409C-BE32-E72D297353CC}">
              <c16:uniqueId val="{00000000-40CD-4D9F-8FC1-CA1D3B1D417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5555837253447922"/>
          <c:y val="0.43221271735464928"/>
          <c:w val="0.2316510813258062"/>
          <c:h val="0.220207521686744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53829783694096"/>
          <c:y val="5.8702864465351161E-2"/>
          <c:w val="0.60292378245685152"/>
          <c:h val="0.72894441729386039"/>
        </c:manualLayout>
      </c:layout>
      <c:pieChart>
        <c:varyColors val="1"/>
        <c:ser>
          <c:idx val="0"/>
          <c:order val="0"/>
          <c:tx>
            <c:strRef>
              <c:f>Sheet1!$B$1</c:f>
              <c:strCache>
                <c:ptCount val="1"/>
                <c:pt idx="0">
                  <c:v>Sales</c:v>
                </c:pt>
              </c:strCache>
            </c:strRef>
          </c:tx>
          <c:dPt>
            <c:idx val="0"/>
            <c:bubble3D val="0"/>
            <c:spPr>
              <a:solidFill>
                <a:srgbClr val="FF8F8F"/>
              </a:solidFill>
              <a:ln w="19050">
                <a:solidFill>
                  <a:schemeClr val="lt1"/>
                </a:solidFill>
              </a:ln>
              <a:effectLst/>
            </c:spPr>
            <c:extLst>
              <c:ext xmlns:c16="http://schemas.microsoft.com/office/drawing/2014/chart" uri="{C3380CC4-5D6E-409C-BE32-E72D297353CC}">
                <c16:uniqueId val="{00000001-CDC7-4012-9C14-40CA2DCB34E5}"/>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CDC7-4012-9C14-40CA2DCB34E5}"/>
              </c:ext>
            </c:extLst>
          </c:dPt>
          <c:dPt>
            <c:idx val="2"/>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CDC7-4012-9C14-40CA2DCB34E5}"/>
              </c:ext>
            </c:extLst>
          </c:dPt>
          <c:dLbls>
            <c:dLbl>
              <c:idx val="0"/>
              <c:layout>
                <c:manualLayout>
                  <c:x val="-0.2367850871288836"/>
                  <c:y val="3.4022297817169235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C7-4012-9C14-40CA2DCB34E5}"/>
                </c:ext>
              </c:extLst>
            </c:dLbl>
            <c:dLbl>
              <c:idx val="1"/>
              <c:layout>
                <c:manualLayout>
                  <c:x val="0.20155691548173094"/>
                  <c:y val="-0.1599934899553761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C7-4012-9C14-40CA2DCB34E5}"/>
                </c:ext>
              </c:extLst>
            </c:dLbl>
            <c:dLbl>
              <c:idx val="2"/>
              <c:layout>
                <c:manualLayout>
                  <c:x val="0.18598738253368768"/>
                  <c:y val="0.17723059035949004"/>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0784182640169283"/>
                      <c:h val="0.11282551974008798"/>
                    </c:manualLayout>
                  </c15:layout>
                </c:ext>
                <c:ext xmlns:c16="http://schemas.microsoft.com/office/drawing/2014/chart" uri="{C3380CC4-5D6E-409C-BE32-E72D297353CC}">
                  <c16:uniqueId val="{00000005-CDC7-4012-9C14-40CA2DCB34E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Taip</c:v>
                </c:pt>
                <c:pt idx="1">
                  <c:v>Sunku pasakyti</c:v>
                </c:pt>
                <c:pt idx="2">
                  <c:v>Ne</c:v>
                </c:pt>
              </c:strCache>
            </c:strRef>
          </c:cat>
          <c:val>
            <c:numRef>
              <c:f>Sheet1!$B$2:$B$4</c:f>
              <c:numCache>
                <c:formatCode>0.0%</c:formatCode>
                <c:ptCount val="3"/>
                <c:pt idx="0">
                  <c:v>0.49199999999999999</c:v>
                </c:pt>
                <c:pt idx="1">
                  <c:v>0.28799999999999998</c:v>
                </c:pt>
                <c:pt idx="2">
                  <c:v>0.22</c:v>
                </c:pt>
              </c:numCache>
            </c:numRef>
          </c:val>
          <c:extLst>
            <c:ext xmlns:c16="http://schemas.microsoft.com/office/drawing/2014/chart" uri="{C3380CC4-5D6E-409C-BE32-E72D297353CC}">
              <c16:uniqueId val="{00000006-CDC7-4012-9C14-40CA2DCB34E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Sheet1!$B$2:$B$7</c:f>
              <c:numCache>
                <c:formatCode>#,##0.0</c:formatCode>
                <c:ptCount val="6"/>
                <c:pt idx="0">
                  <c:v>3.8783783783783772</c:v>
                </c:pt>
                <c:pt idx="1">
                  <c:v>3.5185185185185195</c:v>
                </c:pt>
                <c:pt idx="2">
                  <c:v>2.7058823529411766</c:v>
                </c:pt>
                <c:pt idx="3">
                  <c:v>2.2328767123287681</c:v>
                </c:pt>
                <c:pt idx="4">
                  <c:v>2.2290076335877855</c:v>
                </c:pt>
                <c:pt idx="5">
                  <c:v>1.8666666666666669</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Sheet1!$C$2:$C$7</c:f>
              <c:numCache>
                <c:formatCode>#,##0.0</c:formatCode>
                <c:ptCount val="6"/>
                <c:pt idx="0">
                  <c:v>3.7941176470588238</c:v>
                </c:pt>
                <c:pt idx="1">
                  <c:v>3.5254237288135601</c:v>
                </c:pt>
                <c:pt idx="2">
                  <c:v>2.645161290322581</c:v>
                </c:pt>
                <c:pt idx="3">
                  <c:v>2.3000000000000007</c:v>
                </c:pt>
                <c:pt idx="4">
                  <c:v>2.2333333333333334</c:v>
                </c:pt>
                <c:pt idx="5">
                  <c:v>1.9000000000000001</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Sheet1!$D$2:$D$7</c:f>
              <c:numCache>
                <c:formatCode>#,##0.0</c:formatCode>
                <c:ptCount val="6"/>
                <c:pt idx="0">
                  <c:v>3.9499999999999997</c:v>
                </c:pt>
                <c:pt idx="1">
                  <c:v>3.5131578947368425</c:v>
                </c:pt>
                <c:pt idx="2">
                  <c:v>2.756756756756757</c:v>
                </c:pt>
                <c:pt idx="3">
                  <c:v>2.1710526315789469</c:v>
                </c:pt>
                <c:pt idx="4">
                  <c:v>2.225352112676056</c:v>
                </c:pt>
                <c:pt idx="5">
                  <c:v>1.8374999999999992</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Sheet1!$B$2:$B$7</c:f>
              <c:numCache>
                <c:formatCode>#,##0.0</c:formatCode>
                <c:ptCount val="6"/>
                <c:pt idx="0">
                  <c:v>3.8783783783783772</c:v>
                </c:pt>
                <c:pt idx="1">
                  <c:v>3.5185185185185195</c:v>
                </c:pt>
                <c:pt idx="2">
                  <c:v>2.7058823529411766</c:v>
                </c:pt>
                <c:pt idx="3">
                  <c:v>2.2328767123287681</c:v>
                </c:pt>
                <c:pt idx="4">
                  <c:v>2.2290076335877855</c:v>
                </c:pt>
                <c:pt idx="5">
                  <c:v>1.8666666666666669</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Sheet1!$C$2:$C$7</c:f>
              <c:numCache>
                <c:formatCode>#,##0.0</c:formatCode>
                <c:ptCount val="6"/>
                <c:pt idx="0">
                  <c:v>3.7333333333333334</c:v>
                </c:pt>
                <c:pt idx="1">
                  <c:v>3.371428571428571</c:v>
                </c:pt>
                <c:pt idx="2">
                  <c:v>2.6521739130434789</c:v>
                </c:pt>
                <c:pt idx="3">
                  <c:v>2.1891891891891899</c:v>
                </c:pt>
                <c:pt idx="4">
                  <c:v>2.1126760563380276</c:v>
                </c:pt>
                <c:pt idx="5">
                  <c:v>1.8947368421052633</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Darbų pasiūla vasaros sezono metu</c:v>
                </c:pt>
                <c:pt idx="1">
                  <c:v>Sąlygos nuotoliniam darbui</c:v>
                </c:pt>
                <c:pt idx="2">
                  <c:v>Sąlygos kurti savo verslą</c:v>
                </c:pt>
                <c:pt idx="3">
                  <c:v>Galimybės turėti gerai apmokamą darbą </c:v>
                </c:pt>
                <c:pt idx="4">
                  <c:v>Aukštos kvalifikacijos specialistų pasiūla, prieinamumas</c:v>
                </c:pt>
                <c:pt idx="5">
                  <c:v>Darbų pasiūla ne sezono metu</c:v>
                </c:pt>
              </c:strCache>
            </c:strRef>
          </c:cat>
          <c:val>
            <c:numRef>
              <c:f>Sheet1!$D$2:$D$7</c:f>
              <c:numCache>
                <c:formatCode>#,##0.0</c:formatCode>
                <c:ptCount val="6"/>
                <c:pt idx="0">
                  <c:v>4.0273972602739727</c:v>
                </c:pt>
                <c:pt idx="1">
                  <c:v>3.6769230769230759</c:v>
                </c:pt>
                <c:pt idx="2">
                  <c:v>2.761194029850746</c:v>
                </c:pt>
                <c:pt idx="3">
                  <c:v>2.2777777777777799</c:v>
                </c:pt>
                <c:pt idx="4">
                  <c:v>2.3666666666666671</c:v>
                </c:pt>
                <c:pt idx="5">
                  <c:v>1.8378378378378377</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Salygos oriai gyventi uz gaunamas pajamas</c:v>
                </c:pt>
                <c:pt idx="1">
                  <c:v>Komunaliniai busto mokesciai lyginant su kitais Lietuvos miestais</c:v>
                </c:pt>
                <c:pt idx="2">
                  <c:v>Salygos atnaujinti, renovuoti savo busta</c:v>
                </c:pt>
                <c:pt idx="3">
                  <c:v>Socialinio busto skyrimo tvarka</c:v>
                </c:pt>
                <c:pt idx="4">
                  <c:v>Busto, nekilnojamo turo kainos / busto prieinamumas Neringoje</c:v>
                </c:pt>
                <c:pt idx="5">
                  <c:v>Galimybes Neringoje isigyti busta jaunai neringiskiu seimai</c:v>
                </c:pt>
              </c:strCache>
            </c:strRef>
          </c:cat>
          <c:val>
            <c:numRef>
              <c:f>Sheet1!$B$2:$B$7</c:f>
              <c:numCache>
                <c:formatCode>#,##0.0</c:formatCode>
                <c:ptCount val="6"/>
                <c:pt idx="0">
                  <c:v>2.4935897435897441</c:v>
                </c:pt>
                <c:pt idx="1">
                  <c:v>2.1315789473684186</c:v>
                </c:pt>
                <c:pt idx="2">
                  <c:v>2.1000000000000005</c:v>
                </c:pt>
                <c:pt idx="3">
                  <c:v>2.0588235294117649</c:v>
                </c:pt>
                <c:pt idx="4">
                  <c:v>1.5911949685534592</c:v>
                </c:pt>
                <c:pt idx="5">
                  <c:v>1.4489795918367341</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Labai blogai</c:v>
                </c:pt>
              </c:strCache>
            </c:strRef>
          </c:tx>
          <c:spPr>
            <a:solidFill>
              <a:srgbClr val="C00000"/>
            </a:solidFill>
            <a:ln>
              <a:noFill/>
            </a:ln>
            <a:effectLst/>
          </c:spPr>
          <c:invertIfNegative val="0"/>
          <c:dLbls>
            <c:dLbl>
              <c:idx val="0"/>
              <c:layout>
                <c:manualLayout>
                  <c:x val="2.709013164097512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Sheet1!$B$2:$B$7</c:f>
              <c:numCache>
                <c:formatCode>###0%</c:formatCode>
                <c:ptCount val="6"/>
                <c:pt idx="0">
                  <c:v>0.23636363636363636</c:v>
                </c:pt>
                <c:pt idx="1">
                  <c:v>0.3515151515151515</c:v>
                </c:pt>
                <c:pt idx="2">
                  <c:v>0.26060606060606062</c:v>
                </c:pt>
                <c:pt idx="3">
                  <c:v>0.20121951219512199</c:v>
                </c:pt>
                <c:pt idx="4">
                  <c:v>0.60606060606060608</c:v>
                </c:pt>
                <c:pt idx="5">
                  <c:v>0.58787878787878789</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Blogai</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Sheet1!$C$2:$C$7</c:f>
              <c:numCache>
                <c:formatCode>###0%</c:formatCode>
                <c:ptCount val="6"/>
                <c:pt idx="0">
                  <c:v>0.18787878787878787</c:v>
                </c:pt>
                <c:pt idx="1">
                  <c:v>0.22424242424242424</c:v>
                </c:pt>
                <c:pt idx="2">
                  <c:v>0.26060606060606062</c:v>
                </c:pt>
                <c:pt idx="3">
                  <c:v>0.14634146341463414</c:v>
                </c:pt>
                <c:pt idx="4">
                  <c:v>0.18181818181818182</c:v>
                </c:pt>
                <c:pt idx="5">
                  <c:v>0.22424242424242424</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Vidutiniskai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Sheet1!$D$2:$D$7</c:f>
              <c:numCache>
                <c:formatCode>###0%</c:formatCode>
                <c:ptCount val="6"/>
                <c:pt idx="0">
                  <c:v>0.3515151515151515</c:v>
                </c:pt>
                <c:pt idx="1">
                  <c:v>0.21818181818181817</c:v>
                </c:pt>
                <c:pt idx="2">
                  <c:v>0.2</c:v>
                </c:pt>
                <c:pt idx="3">
                  <c:v>0.11585365853658537</c:v>
                </c:pt>
                <c:pt idx="4">
                  <c:v>0.14545454545454545</c:v>
                </c:pt>
                <c:pt idx="5">
                  <c:v>6.0606060606060608E-2</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Gerai</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dLbl>
              <c:idx val="0"/>
              <c:layout>
                <c:manualLayout>
                  <c:x val="-3.3921746537244075E-3"/>
                  <c:y val="-6.0715046622880474E-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21C-4E6F-9522-78DA6D5C125F}"/>
                </c:ext>
              </c:extLst>
            </c:dLbl>
            <c:dLbl>
              <c:idx val="4"/>
              <c:layout>
                <c:manualLayout>
                  <c:x val="-5.0882619805867352E-3"/>
                  <c:y val="-1.58962781359470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79-4ADD-9F52-E5D135ABE031}"/>
                </c:ext>
              </c:extLst>
            </c:dLbl>
            <c:dLbl>
              <c:idx val="5"/>
              <c:layout>
                <c:manualLayout>
                  <c:x val="5.0882619805864872E-3"/>
                  <c:y val="9.71440745966087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79-4ADD-9F52-E5D135ABE03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Sheet1!$E$2:$E$7</c:f>
              <c:numCache>
                <c:formatCode>###0%</c:formatCode>
                <c:ptCount val="6"/>
                <c:pt idx="0">
                  <c:v>0.15757575757575756</c:v>
                </c:pt>
                <c:pt idx="1">
                  <c:v>0.12727272727272726</c:v>
                </c:pt>
                <c:pt idx="2">
                  <c:v>6.0606060606060608E-2</c:v>
                </c:pt>
                <c:pt idx="3">
                  <c:v>4.878048780487805E-2</c:v>
                </c:pt>
                <c:pt idx="4">
                  <c:v>2.4242424242424242E-2</c:v>
                </c:pt>
                <c:pt idx="5">
                  <c:v>1.8181818181818181E-2</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Labai gerai</c:v>
                </c:pt>
              </c:strCache>
            </c:strRef>
          </c:tx>
          <c:spPr>
            <a:solidFill>
              <a:srgbClr val="70AD47">
                <a:lumMod val="75000"/>
              </a:srgbClr>
            </a:solidFill>
            <a:ln>
              <a:noFill/>
            </a:ln>
            <a:effectLst/>
          </c:spPr>
          <c:invertIfNegative val="0"/>
          <c:dLbls>
            <c:dLbl>
              <c:idx val="0"/>
              <c:layout>
                <c:manualLayout>
                  <c:x val="3.3921746537244075E-3"/>
                  <c:y val="-6.0715046622880474E-1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E0B-4A73-BEF9-171F961727E7}"/>
                </c:ext>
              </c:extLst>
            </c:dLbl>
            <c:dLbl>
              <c:idx val="2"/>
              <c:layout>
                <c:manualLayout>
                  <c:x val="8.4804366343110178E-3"/>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79-4ADD-9F52-E5D135ABE031}"/>
                </c:ext>
              </c:extLst>
            </c:dLbl>
            <c:dLbl>
              <c:idx val="3"/>
              <c:layout>
                <c:manualLayout>
                  <c:x val="1.1872611288035302E-2"/>
                  <c:y val="2.08615311696309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79-4ADD-9F52-E5D135ABE031}"/>
                </c:ext>
              </c:extLst>
            </c:dLbl>
            <c:dLbl>
              <c:idx val="4"/>
              <c:layout>
                <c:manualLayout>
                  <c:x val="6.784349307448815E-3"/>
                  <c:y val="1.324728090802744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E0B-4A73-BEF9-171F961727E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Sheet1!$F$2:$F$7</c:f>
              <c:numCache>
                <c:formatCode>###0%</c:formatCode>
                <c:ptCount val="6"/>
                <c:pt idx="0">
                  <c:v>1.2121212121212121E-2</c:v>
                </c:pt>
                <c:pt idx="2">
                  <c:v>6.0606060606060606E-3</c:v>
                </c:pt>
                <c:pt idx="3">
                  <c:v>6.0975609756097563E-3</c:v>
                </c:pt>
                <c:pt idx="4">
                  <c:v>6.0606060606060606E-3</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negaliu pasakyti</c:v>
                </c:pt>
              </c:strCache>
            </c:strRef>
          </c:tx>
          <c:spPr>
            <a:solidFill>
              <a:sysClr val="window" lastClr="FFFFFF">
                <a:lumMod val="65000"/>
              </a:sysClr>
            </a:solidFill>
            <a:ln>
              <a:noFill/>
            </a:ln>
            <a:effectLst/>
          </c:spPr>
          <c:invertIfNegative val="0"/>
          <c:dLbls>
            <c:dLbl>
              <c:idx val="0"/>
              <c:layout>
                <c:manualLayout>
                  <c:x val="1.3568698614897505E-2"/>
                  <c:y val="2.08615311696309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0B-4A73-BEF9-171F961727E7}"/>
                </c:ext>
              </c:extLst>
            </c:dLbl>
            <c:dLbl>
              <c:idx val="4"/>
              <c:layout>
                <c:manualLayout>
                  <c:x val="1.1872611288035302E-2"/>
                  <c:y val="-1.324686367740386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79-4ADD-9F52-E5D135ABE031}"/>
                </c:ext>
              </c:extLst>
            </c:dLbl>
            <c:dLbl>
              <c:idx val="5"/>
              <c:layout>
                <c:manualLayout>
                  <c:x val="6.784349307448815E-3"/>
                  <c:y val="7.3015359113137144E-7"/>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5353375120295331E-2"/>
                      <c:h val="4.146333627619999E-2"/>
                    </c:manualLayout>
                  </c15:layout>
                </c:ext>
                <c:ext xmlns:c16="http://schemas.microsoft.com/office/drawing/2014/chart" uri="{C3380CC4-5D6E-409C-BE32-E72D297353CC}">
                  <c16:uniqueId val="{00000007-D879-4ADD-9F52-E5D135ABE03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Sheet1!$G$2:$G$7</c:f>
              <c:numCache>
                <c:formatCode>###0%</c:formatCode>
                <c:ptCount val="6"/>
                <c:pt idx="0">
                  <c:v>5.4545454545454543E-2</c:v>
                </c:pt>
                <c:pt idx="1">
                  <c:v>7.8787878787878782E-2</c:v>
                </c:pt>
                <c:pt idx="2">
                  <c:v>0.2121212121212121</c:v>
                </c:pt>
                <c:pt idx="3">
                  <c:v>0.48170731707317072</c:v>
                </c:pt>
                <c:pt idx="4">
                  <c:v>3.6363636363636362E-2</c:v>
                </c:pt>
                <c:pt idx="5">
                  <c:v>0.10909090909090909</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53829783694096"/>
          <c:y val="5.8702864465351161E-2"/>
          <c:w val="0.60292378245685152"/>
          <c:h val="0.72894441729386039"/>
        </c:manualLayout>
      </c:layout>
      <c:pieChart>
        <c:varyColors val="1"/>
        <c:ser>
          <c:idx val="0"/>
          <c:order val="0"/>
          <c:tx>
            <c:strRef>
              <c:f>Sheet1!$B$1</c:f>
              <c:strCache>
                <c:ptCount val="1"/>
                <c:pt idx="0">
                  <c:v>Sales</c:v>
                </c:pt>
              </c:strCache>
            </c:strRef>
          </c:tx>
          <c:dPt>
            <c:idx val="0"/>
            <c:bubble3D val="0"/>
            <c:spPr>
              <a:solidFill>
                <a:srgbClr val="FF8F8F"/>
              </a:solidFill>
              <a:ln w="19050">
                <a:solidFill>
                  <a:schemeClr val="lt1"/>
                </a:solidFill>
              </a:ln>
              <a:effectLst/>
            </c:spPr>
            <c:extLst>
              <c:ext xmlns:c16="http://schemas.microsoft.com/office/drawing/2014/chart" uri="{C3380CC4-5D6E-409C-BE32-E72D297353CC}">
                <c16:uniqueId val="{00000001-A437-45D0-B9D9-98F8679190BC}"/>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A437-45D0-B9D9-98F8679190BC}"/>
              </c:ext>
            </c:extLst>
          </c:dPt>
          <c:dPt>
            <c:idx val="2"/>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5-A437-45D0-B9D9-98F8679190BC}"/>
              </c:ext>
            </c:extLst>
          </c:dPt>
          <c:dLbls>
            <c:dLbl>
              <c:idx val="0"/>
              <c:layout>
                <c:manualLayout>
                  <c:x val="-0.21757604587179552"/>
                  <c:y val="-0.106911939302977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437-45D0-B9D9-98F8679190BC}"/>
                </c:ext>
              </c:extLst>
            </c:dLbl>
            <c:dLbl>
              <c:idx val="1"/>
              <c:layout>
                <c:manualLayout>
                  <c:x val="0.21116143611027502"/>
                  <c:y val="3.160480371804009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437-45D0-B9D9-98F8679190BC}"/>
                </c:ext>
              </c:extLst>
            </c:dLbl>
            <c:dLbl>
              <c:idx val="2"/>
              <c:layout>
                <c:manualLayout>
                  <c:x val="8.9942176248247324E-2"/>
                  <c:y val="9.5946354306435652E-2"/>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0784182640169283"/>
                      <c:h val="0.11282551974008798"/>
                    </c:manualLayout>
                  </c15:layout>
                </c:ext>
                <c:ext xmlns:c16="http://schemas.microsoft.com/office/drawing/2014/chart" uri="{C3380CC4-5D6E-409C-BE32-E72D297353CC}">
                  <c16:uniqueId val="{00000005-A437-45D0-B9D9-98F8679190B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Taip</c:v>
                </c:pt>
                <c:pt idx="1">
                  <c:v>Sunku pasakyti</c:v>
                </c:pt>
                <c:pt idx="2">
                  <c:v>Ne</c:v>
                </c:pt>
              </c:strCache>
            </c:strRef>
          </c:cat>
          <c:val>
            <c:numRef>
              <c:f>Sheet1!$B$2:$B$4</c:f>
              <c:numCache>
                <c:formatCode>0.0%</c:formatCode>
                <c:ptCount val="3"/>
                <c:pt idx="0">
                  <c:v>0.63300000000000001</c:v>
                </c:pt>
                <c:pt idx="1">
                  <c:v>0.3</c:v>
                </c:pt>
                <c:pt idx="2">
                  <c:v>6.7000000000000004E-2</c:v>
                </c:pt>
              </c:numCache>
            </c:numRef>
          </c:val>
          <c:extLst>
            <c:ext xmlns:c16="http://schemas.microsoft.com/office/drawing/2014/chart" uri="{C3380CC4-5D6E-409C-BE32-E72D297353CC}">
              <c16:uniqueId val="{00000006-A437-45D0-B9D9-98F8679190B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Sheet1!$B$2:$B$7</c:f>
              <c:numCache>
                <c:formatCode>#,##0.0</c:formatCode>
                <c:ptCount val="6"/>
                <c:pt idx="0">
                  <c:v>2.4935897435897441</c:v>
                </c:pt>
                <c:pt idx="1">
                  <c:v>2.1315789473684186</c:v>
                </c:pt>
                <c:pt idx="2">
                  <c:v>2.1000000000000005</c:v>
                </c:pt>
                <c:pt idx="3">
                  <c:v>2.0588235294117649</c:v>
                </c:pt>
                <c:pt idx="4">
                  <c:v>1.5911949685534592</c:v>
                </c:pt>
                <c:pt idx="5">
                  <c:v>1.4489795918367341</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5210-41A3-B4EE-D17BF73AC402}"/>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5210-41A3-B4EE-D17BF73AC402}"/>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5210-41A3-B4EE-D17BF73AC402}"/>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8-5210-41A3-B4EE-D17BF73AC4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Sheet1!$C$2:$C$7</c:f>
              <c:numCache>
                <c:formatCode>#,##0.0</c:formatCode>
                <c:ptCount val="6"/>
                <c:pt idx="0">
                  <c:v>2.2535211267605635</c:v>
                </c:pt>
                <c:pt idx="1">
                  <c:v>1.8571428571428568</c:v>
                </c:pt>
                <c:pt idx="2">
                  <c:v>1.8275862068965516</c:v>
                </c:pt>
                <c:pt idx="3">
                  <c:v>1.9565217391304348</c:v>
                </c:pt>
                <c:pt idx="4">
                  <c:v>1.3000000000000003</c:v>
                </c:pt>
                <c:pt idx="5">
                  <c:v>1.2537313432835824</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5210-41A3-B4EE-D17BF73AC402}"/>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5210-41A3-B4EE-D17BF73AC402}"/>
                </c:ext>
              </c:extLst>
            </c:dLbl>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5210-41A3-B4EE-D17BF73AC402}"/>
                </c:ext>
              </c:extLst>
            </c:dLbl>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5210-41A3-B4EE-D17BF73AC40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Sheet1!$D$2:$D$7</c:f>
              <c:numCache>
                <c:formatCode>#,##0.0</c:formatCode>
                <c:ptCount val="6"/>
                <c:pt idx="0">
                  <c:v>2.6941176470588233</c:v>
                </c:pt>
                <c:pt idx="1">
                  <c:v>2.3658536585365844</c:v>
                </c:pt>
                <c:pt idx="2">
                  <c:v>2.3194444444444446</c:v>
                </c:pt>
                <c:pt idx="3">
                  <c:v>2.1794871794871784</c:v>
                </c:pt>
                <c:pt idx="4">
                  <c:v>1.820224719101124</c:v>
                </c:pt>
                <c:pt idx="5">
                  <c:v>1.6125000000000007</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Sheet1!$B$2:$B$7</c:f>
              <c:numCache>
                <c:formatCode>#,##0.0</c:formatCode>
                <c:ptCount val="6"/>
                <c:pt idx="0">
                  <c:v>2.4935897435897441</c:v>
                </c:pt>
                <c:pt idx="1">
                  <c:v>2.1315789473684186</c:v>
                </c:pt>
                <c:pt idx="2">
                  <c:v>2.1000000000000005</c:v>
                </c:pt>
                <c:pt idx="3">
                  <c:v>2.0588235294117649</c:v>
                </c:pt>
                <c:pt idx="4">
                  <c:v>1.5911949685534592</c:v>
                </c:pt>
                <c:pt idx="5">
                  <c:v>1.4489795918367341</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Sheet1!$C$2:$C$7</c:f>
              <c:numCache>
                <c:formatCode>#,##0.0</c:formatCode>
                <c:ptCount val="6"/>
                <c:pt idx="0">
                  <c:v>2.4605263157894735</c:v>
                </c:pt>
                <c:pt idx="1">
                  <c:v>2.0256410256410255</c:v>
                </c:pt>
                <c:pt idx="2">
                  <c:v>1.9692307692307693</c:v>
                </c:pt>
                <c:pt idx="3">
                  <c:v>2.0731707317073167</c:v>
                </c:pt>
                <c:pt idx="4">
                  <c:v>1.6052631578947367</c:v>
                </c:pt>
                <c:pt idx="5">
                  <c:v>1.5479452054794518</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Sąlygos oriai gyventi už gaunamas pajamas</c:v>
                </c:pt>
                <c:pt idx="1">
                  <c:v>Komunaliniai būsto mokesčiai lyginant su kitais Lietuvos miestais</c:v>
                </c:pt>
                <c:pt idx="2">
                  <c:v>Sąlygos atnaujinti, renovuoti savo būstą</c:v>
                </c:pt>
                <c:pt idx="3">
                  <c:v>Socialinio būsto skyrimo tvarka</c:v>
                </c:pt>
                <c:pt idx="4">
                  <c:v>Būsto, nekilnojamo turo kainos / būsto prieinamumas Neringoje</c:v>
                </c:pt>
                <c:pt idx="5">
                  <c:v>Galimybės Neringoje įsigyti būstą jaunai neringiškių šeimai</c:v>
                </c:pt>
              </c:strCache>
            </c:strRef>
          </c:cat>
          <c:val>
            <c:numRef>
              <c:f>Sheet1!$D$2:$D$7</c:f>
              <c:numCache>
                <c:formatCode>#,##0.0</c:formatCode>
                <c:ptCount val="6"/>
                <c:pt idx="0">
                  <c:v>2.5249999999999999</c:v>
                </c:pt>
                <c:pt idx="1">
                  <c:v>2.2432432432432439</c:v>
                </c:pt>
                <c:pt idx="2">
                  <c:v>2.2307692307692308</c:v>
                </c:pt>
                <c:pt idx="3">
                  <c:v>2.0454545454545454</c:v>
                </c:pt>
                <c:pt idx="4">
                  <c:v>1.5783132530120487</c:v>
                </c:pt>
                <c:pt idx="5">
                  <c:v>1.3513513513513518</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Fizine jaunu neringiskiu sveikata</c:v>
                </c:pt>
                <c:pt idx="1">
                  <c:v>Jaunu neringiskiu lytinis isprusimas, seimos planavimo igudziai</c:v>
                </c:pt>
                <c:pt idx="2">
                  <c:v>Emocine jaunu neringiskiu sveikata</c:v>
                </c:pt>
                <c:pt idx="3">
                  <c:v>Medicininiu paslaugu prieinamumas</c:v>
                </c:pt>
                <c:pt idx="4">
                  <c:v>Psichologines pagalbos prieinamumas</c:v>
                </c:pt>
              </c:strCache>
            </c:strRef>
          </c:cat>
          <c:val>
            <c:numRef>
              <c:f>Sheet1!$B$2:$B$6</c:f>
              <c:numCache>
                <c:formatCode>#,##0.0</c:formatCode>
                <c:ptCount val="5"/>
                <c:pt idx="0">
                  <c:v>3.4428571428571431</c:v>
                </c:pt>
                <c:pt idx="1">
                  <c:v>3.3800000000000003</c:v>
                </c:pt>
                <c:pt idx="2">
                  <c:v>3.1911764705882346</c:v>
                </c:pt>
                <c:pt idx="3">
                  <c:v>2.5911949685534585</c:v>
                </c:pt>
                <c:pt idx="4">
                  <c:v>2.3693693693693678</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Labai blogai</c:v>
                </c:pt>
              </c:strCache>
            </c:strRef>
          </c:tx>
          <c:spPr>
            <a:solidFill>
              <a:srgbClr val="C00000"/>
            </a:solidFill>
            <a:ln>
              <a:noFill/>
            </a:ln>
            <a:effectLst/>
          </c:spPr>
          <c:invertIfNegative val="0"/>
          <c:dLbls>
            <c:dLbl>
              <c:idx val="0"/>
              <c:layout>
                <c:manualLayout>
                  <c:x val="2.709013164097512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Sheet1!$B$2:$B$6</c:f>
              <c:numCache>
                <c:formatCode>###0%</c:formatCode>
                <c:ptCount val="5"/>
                <c:pt idx="0">
                  <c:v>4.8192771084337352E-2</c:v>
                </c:pt>
                <c:pt idx="1">
                  <c:v>3.614457831325301E-2</c:v>
                </c:pt>
                <c:pt idx="2">
                  <c:v>6.6265060240963861E-2</c:v>
                </c:pt>
                <c:pt idx="3">
                  <c:v>0.17575757575757575</c:v>
                </c:pt>
                <c:pt idx="4">
                  <c:v>0.1746987951807229</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Blogai</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Sheet1!$C$2:$C$6</c:f>
              <c:numCache>
                <c:formatCode>###0%</c:formatCode>
                <c:ptCount val="5"/>
                <c:pt idx="0">
                  <c:v>8.4337349397590355E-2</c:v>
                </c:pt>
                <c:pt idx="1">
                  <c:v>9.6385542168674704E-2</c:v>
                </c:pt>
                <c:pt idx="2">
                  <c:v>0.13855421686746988</c:v>
                </c:pt>
                <c:pt idx="3">
                  <c:v>0.26060606060606062</c:v>
                </c:pt>
                <c:pt idx="4">
                  <c:v>0.21084337349397594</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Vidutiniskai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Sheet1!$D$2:$D$6</c:f>
              <c:numCache>
                <c:formatCode>###0%</c:formatCode>
                <c:ptCount val="5"/>
                <c:pt idx="0">
                  <c:v>0.27108433734939757</c:v>
                </c:pt>
                <c:pt idx="1">
                  <c:v>0.1746987951807229</c:v>
                </c:pt>
                <c:pt idx="2">
                  <c:v>0.30722891566265059</c:v>
                </c:pt>
                <c:pt idx="3">
                  <c:v>0.34545454545454546</c:v>
                </c:pt>
                <c:pt idx="4">
                  <c:v>0.16265060240963855</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Gerai</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Sheet1!$E$2:$E$6</c:f>
              <c:numCache>
                <c:formatCode>###0%</c:formatCode>
                <c:ptCount val="5"/>
                <c:pt idx="0">
                  <c:v>0.3253012048192771</c:v>
                </c:pt>
                <c:pt idx="1">
                  <c:v>0.19277108433734941</c:v>
                </c:pt>
                <c:pt idx="2">
                  <c:v>0.18674698795180722</c:v>
                </c:pt>
                <c:pt idx="3">
                  <c:v>0.14545454545454545</c:v>
                </c:pt>
                <c:pt idx="4">
                  <c:v>0.10240963855421686</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Labai gerai</c:v>
                </c:pt>
              </c:strCache>
            </c:strRef>
          </c:tx>
          <c:spPr>
            <a:solidFill>
              <a:srgbClr val="70AD47">
                <a:lumMod val="75000"/>
              </a:srgbClr>
            </a:solidFill>
            <a:ln>
              <a:noFill/>
            </a:ln>
            <a:effectLst/>
          </c:spPr>
          <c:invertIfNegative val="0"/>
          <c:dLbls>
            <c:dLbl>
              <c:idx val="4"/>
              <c:layout>
                <c:manualLayout>
                  <c:x val="5.4180263281951241E-3"/>
                  <c:y val="2.08615311696309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A5B-431F-9DEE-1DF4B3E2730B}"/>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Sheet1!$F$2:$F$6</c:f>
              <c:numCache>
                <c:formatCode>###0%</c:formatCode>
                <c:ptCount val="5"/>
                <c:pt idx="0">
                  <c:v>0.11445783132530121</c:v>
                </c:pt>
                <c:pt idx="1">
                  <c:v>0.10240963855421686</c:v>
                </c:pt>
                <c:pt idx="2">
                  <c:v>0.12048192771084337</c:v>
                </c:pt>
                <c:pt idx="3">
                  <c:v>3.6363636363636362E-2</c:v>
                </c:pt>
                <c:pt idx="4">
                  <c:v>1.8072289156626505E-2</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negaliu pasakyti</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Sheet1!$G$2:$G$6</c:f>
              <c:numCache>
                <c:formatCode>###0%</c:formatCode>
                <c:ptCount val="5"/>
                <c:pt idx="0">
                  <c:v>0.15662650602409639</c:v>
                </c:pt>
                <c:pt idx="1">
                  <c:v>0.39759036144578308</c:v>
                </c:pt>
                <c:pt idx="2">
                  <c:v>0.180722891566265</c:v>
                </c:pt>
                <c:pt idx="3">
                  <c:v>3.6363636363636362E-2</c:v>
                </c:pt>
                <c:pt idx="4">
                  <c:v>0.33132530120481929</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Asmenys gyvenantys viename</a:t>
            </a:r>
            <a:r>
              <a:rPr lang="lt-LT" baseline="0" dirty="0"/>
              <a:t> namų ūkyje</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771373231580118"/>
          <c:y val="0.17701930134838825"/>
          <c:w val="0.58378132057496102"/>
          <c:h val="0.63419864284789051"/>
        </c:manualLayout>
      </c:layout>
      <c:pieChart>
        <c:varyColors val="1"/>
        <c:ser>
          <c:idx val="0"/>
          <c:order val="0"/>
          <c:tx>
            <c:strRef>
              <c:f>Sheet1!$B$1</c:f>
              <c:strCache>
                <c:ptCount val="1"/>
                <c:pt idx="0">
                  <c:v>Lytis</c:v>
                </c:pt>
              </c:strCache>
            </c:strRef>
          </c:tx>
          <c:dPt>
            <c:idx val="0"/>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1-79A3-4DA2-997E-587A60A768CA}"/>
              </c:ext>
            </c:extLst>
          </c:dPt>
          <c:dPt>
            <c:idx val="1"/>
            <c:bubble3D val="0"/>
            <c:explosion val="1"/>
            <c:spPr>
              <a:solidFill>
                <a:schemeClr val="accent6">
                  <a:lumMod val="75000"/>
                </a:schemeClr>
              </a:solidFill>
              <a:ln w="19050">
                <a:solidFill>
                  <a:schemeClr val="lt1"/>
                </a:solidFill>
              </a:ln>
              <a:effectLst/>
            </c:spPr>
            <c:extLst>
              <c:ext xmlns:c16="http://schemas.microsoft.com/office/drawing/2014/chart" uri="{C3380CC4-5D6E-409C-BE32-E72D297353CC}">
                <c16:uniqueId val="{00000003-79A3-4DA2-997E-587A60A768CA}"/>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2-7EB2-44B9-8251-4E718C75CC52}"/>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1-7EB2-44B9-8251-4E718C75CC52}"/>
              </c:ext>
            </c:extLst>
          </c:dPt>
          <c:dPt>
            <c:idx val="4"/>
            <c:bubble3D val="0"/>
            <c:spPr>
              <a:solidFill>
                <a:srgbClr val="096438"/>
              </a:solidFill>
              <a:ln w="19050">
                <a:solidFill>
                  <a:schemeClr val="lt1"/>
                </a:solidFill>
              </a:ln>
              <a:effectLst/>
            </c:spPr>
            <c:extLst>
              <c:ext xmlns:c16="http://schemas.microsoft.com/office/drawing/2014/chart" uri="{C3380CC4-5D6E-409C-BE32-E72D297353CC}">
                <c16:uniqueId val="{00000000-7EB2-44B9-8251-4E718C75CC52}"/>
              </c:ext>
            </c:extLst>
          </c:dPt>
          <c:dLbls>
            <c:dLbl>
              <c:idx val="1"/>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3-79A3-4DA2-997E-587A60A768CA}"/>
                </c:ext>
              </c:extLst>
            </c:dLbl>
            <c:dLbl>
              <c:idx val="2"/>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2-7EB2-44B9-8251-4E718C75CC52}"/>
                </c:ext>
              </c:extLst>
            </c:dLbl>
            <c:dLbl>
              <c:idx val="4"/>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0-7EB2-44B9-8251-4E718C75CC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1</c:v>
                </c:pt>
                <c:pt idx="1">
                  <c:v>2</c:v>
                </c:pt>
                <c:pt idx="2">
                  <c:v>3</c:v>
                </c:pt>
                <c:pt idx="3">
                  <c:v>4</c:v>
                </c:pt>
                <c:pt idx="4">
                  <c:v>5+</c:v>
                </c:pt>
              </c:strCache>
            </c:strRef>
          </c:cat>
          <c:val>
            <c:numRef>
              <c:f>Sheet1!$B$2:$B$6</c:f>
              <c:numCache>
                <c:formatCode>0%</c:formatCode>
                <c:ptCount val="5"/>
                <c:pt idx="0">
                  <c:v>0.11792452830188679</c:v>
                </c:pt>
                <c:pt idx="1">
                  <c:v>0.33490566037735847</c:v>
                </c:pt>
                <c:pt idx="2">
                  <c:v>0.20283018867924529</c:v>
                </c:pt>
                <c:pt idx="3">
                  <c:v>0.25</c:v>
                </c:pt>
                <c:pt idx="4">
                  <c:v>9.4E-2</c:v>
                </c:pt>
              </c:numCache>
            </c:numRef>
          </c:val>
          <c:extLst>
            <c:ext xmlns:c16="http://schemas.microsoft.com/office/drawing/2014/chart" uri="{C3380CC4-5D6E-409C-BE32-E72D297353CC}">
              <c16:uniqueId val="{00000004-79A3-4DA2-997E-587A60A768C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Sheet1!$B$2:$B$6</c:f>
              <c:numCache>
                <c:formatCode>#,##0.0</c:formatCode>
                <c:ptCount val="5"/>
                <c:pt idx="0">
                  <c:v>3.4428571428571431</c:v>
                </c:pt>
                <c:pt idx="1">
                  <c:v>3.3800000000000003</c:v>
                </c:pt>
                <c:pt idx="2">
                  <c:v>3.1911764705882346</c:v>
                </c:pt>
                <c:pt idx="3">
                  <c:v>2.5911949685534585</c:v>
                </c:pt>
                <c:pt idx="4">
                  <c:v>2.3693693693693678</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Sheet1!$C$2:$C$6</c:f>
              <c:numCache>
                <c:formatCode>#,##0.0</c:formatCode>
                <c:ptCount val="5"/>
                <c:pt idx="0">
                  <c:v>3.3750000000000009</c:v>
                </c:pt>
                <c:pt idx="1">
                  <c:v>3.0833333333333339</c:v>
                </c:pt>
                <c:pt idx="2">
                  <c:v>3.0161290322580654</c:v>
                </c:pt>
                <c:pt idx="3">
                  <c:v>2.5416666666666674</c:v>
                </c:pt>
                <c:pt idx="4">
                  <c:v>2.2264150943396221</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Sheet1!$D$2:$D$6</c:f>
              <c:numCache>
                <c:formatCode>#,##0.0</c:formatCode>
                <c:ptCount val="5"/>
                <c:pt idx="0">
                  <c:v>3.5</c:v>
                </c:pt>
                <c:pt idx="1">
                  <c:v>3.6538461538461542</c:v>
                </c:pt>
                <c:pt idx="2">
                  <c:v>3.3378378378378377</c:v>
                </c:pt>
                <c:pt idx="3">
                  <c:v>2.632183908045977</c:v>
                </c:pt>
                <c:pt idx="4">
                  <c:v>2.4999999999999991</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Sheet1!$B$2:$B$6</c:f>
              <c:numCache>
                <c:formatCode>#,##0.0</c:formatCode>
                <c:ptCount val="5"/>
                <c:pt idx="0">
                  <c:v>3.4428571428571431</c:v>
                </c:pt>
                <c:pt idx="1">
                  <c:v>3.3800000000000003</c:v>
                </c:pt>
                <c:pt idx="2">
                  <c:v>3.1911764705882346</c:v>
                </c:pt>
                <c:pt idx="3">
                  <c:v>2.5911949685534585</c:v>
                </c:pt>
                <c:pt idx="4">
                  <c:v>2.3693693693693678</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Sheet1!$C$2:$C$6</c:f>
              <c:numCache>
                <c:formatCode>#,##0.0</c:formatCode>
                <c:ptCount val="5"/>
                <c:pt idx="0">
                  <c:v>3.3802816901408455</c:v>
                </c:pt>
                <c:pt idx="1">
                  <c:v>3.3137254901960791</c:v>
                </c:pt>
                <c:pt idx="2">
                  <c:v>3.1617647058823524</c:v>
                </c:pt>
                <c:pt idx="3">
                  <c:v>2.4878048780487805</c:v>
                </c:pt>
                <c:pt idx="4">
                  <c:v>2.3859649122807016</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Fizinė jaunų neringiškių sveikata</c:v>
                </c:pt>
                <c:pt idx="1">
                  <c:v>Jaunų neringiškių lytinis išprusimas, šeimos planavimo įgūdžiai</c:v>
                </c:pt>
                <c:pt idx="2">
                  <c:v>Emocinė jaunų neringiškių sveikata</c:v>
                </c:pt>
                <c:pt idx="3">
                  <c:v>Medicininių paslaugų prieinamumas</c:v>
                </c:pt>
                <c:pt idx="4">
                  <c:v>Psichologinės pagalbos prieinamumas</c:v>
                </c:pt>
              </c:strCache>
            </c:strRef>
          </c:cat>
          <c:val>
            <c:numRef>
              <c:f>Sheet1!$D$2:$D$6</c:f>
              <c:numCache>
                <c:formatCode>#,##0.0</c:formatCode>
                <c:ptCount val="5"/>
                <c:pt idx="0">
                  <c:v>3.5072463768115933</c:v>
                </c:pt>
                <c:pt idx="1">
                  <c:v>3.4489795918367343</c:v>
                </c:pt>
                <c:pt idx="2">
                  <c:v>3.2205882352941178</c:v>
                </c:pt>
                <c:pt idx="3">
                  <c:v>2.7012987012987018</c:v>
                </c:pt>
                <c:pt idx="4">
                  <c:v>2.3518518518518516</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kokybe) sezono metu</c:v>
                </c:pt>
                <c:pt idx="1">
                  <c:v>Renginiai, uzsiemimai skirti Neringos bendruomenei</c:v>
                </c:pt>
                <c:pt idx="2">
                  <c:v>Erdve Neringos bendruomenes veikloms (kulturos namai, bendruomenes centras)</c:v>
                </c:pt>
                <c:pt idx="3">
                  <c:v>Laisvalaikio pramogos (gausa ir  kokybe) ne sezono metu</c:v>
                </c:pt>
              </c:strCache>
            </c:strRef>
          </c:cat>
          <c:val>
            <c:numRef>
              <c:f>Sheet1!$B$2:$B$5</c:f>
              <c:numCache>
                <c:formatCode>#,##0.0</c:formatCode>
                <c:ptCount val="4"/>
                <c:pt idx="0">
                  <c:v>3.4534161490683233</c:v>
                </c:pt>
                <c:pt idx="1">
                  <c:v>3.0320512820512819</c:v>
                </c:pt>
                <c:pt idx="2">
                  <c:v>2.8758620689655179</c:v>
                </c:pt>
                <c:pt idx="3">
                  <c:v>2.2229299363057318</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Labai blogai</c:v>
                </c:pt>
              </c:strCache>
            </c:strRef>
          </c:tx>
          <c:spPr>
            <a:solidFill>
              <a:srgbClr val="C00000"/>
            </a:solidFill>
            <a:ln>
              <a:noFill/>
            </a:ln>
            <a:effectLst/>
          </c:spPr>
          <c:invertIfNegative val="0"/>
          <c:dLbls>
            <c:dLbl>
              <c:idx val="0"/>
              <c:layout>
                <c:manualLayout>
                  <c:x val="2.709013164097512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Sheet1!$B$2:$B$5</c:f>
              <c:numCache>
                <c:formatCode>###0%</c:formatCode>
                <c:ptCount val="4"/>
                <c:pt idx="0">
                  <c:v>6.7484662576687116E-2</c:v>
                </c:pt>
                <c:pt idx="1">
                  <c:v>0.10429447852760737</c:v>
                </c:pt>
                <c:pt idx="2">
                  <c:v>0.14110429447852799</c:v>
                </c:pt>
                <c:pt idx="3">
                  <c:v>0.30246913580246915</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Blogai</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Sheet1!$C$2:$C$5</c:f>
              <c:numCache>
                <c:formatCode>###0%</c:formatCode>
                <c:ptCount val="4"/>
                <c:pt idx="0">
                  <c:v>0.15337423312883436</c:v>
                </c:pt>
                <c:pt idx="1">
                  <c:v>0.18404907975460122</c:v>
                </c:pt>
                <c:pt idx="2">
                  <c:v>0.18404907975460122</c:v>
                </c:pt>
                <c:pt idx="3">
                  <c:v>0.30246913580246915</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Vidutiniskai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Sheet1!$D$2:$D$5</c:f>
              <c:numCache>
                <c:formatCode>###0%</c:formatCode>
                <c:ptCount val="4"/>
                <c:pt idx="0">
                  <c:v>0.26380368098159507</c:v>
                </c:pt>
                <c:pt idx="1">
                  <c:v>0.34969325153374231</c:v>
                </c:pt>
                <c:pt idx="2">
                  <c:v>0.28834355828220859</c:v>
                </c:pt>
                <c:pt idx="3">
                  <c:v>0.23456790123456789</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Gerai</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Sheet1!$E$2:$E$5</c:f>
              <c:numCache>
                <c:formatCode>###0%</c:formatCode>
                <c:ptCount val="4"/>
                <c:pt idx="0">
                  <c:v>0.26993865030674846</c:v>
                </c:pt>
                <c:pt idx="1">
                  <c:v>0.21472392638036811</c:v>
                </c:pt>
                <c:pt idx="2">
                  <c:v>0.19631901840490798</c:v>
                </c:pt>
                <c:pt idx="3">
                  <c:v>0.10493827160493825</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Labai gerai</c:v>
                </c:pt>
              </c:strCache>
            </c:strRef>
          </c:tx>
          <c:spPr>
            <a:solidFill>
              <a:srgbClr val="70AD47">
                <a:lumMod val="75000"/>
              </a:srgbClr>
            </a:solidFill>
            <a:ln>
              <a:noFill/>
            </a:ln>
            <a:effectLst/>
          </c:spPr>
          <c:invertIfNegative val="0"/>
          <c:dLbls>
            <c:dLbl>
              <c:idx val="3"/>
              <c:layout>
                <c:manualLayout>
                  <c:x val="1.7001582218112094E-3"/>
                  <c:y val="-9.7144074596608758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5FA-4636-B1B2-E8D58A5CE61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Sheet1!$F$2:$F$5</c:f>
              <c:numCache>
                <c:formatCode>###0%</c:formatCode>
                <c:ptCount val="4"/>
                <c:pt idx="0">
                  <c:v>0.23312883435582818</c:v>
                </c:pt>
                <c:pt idx="1">
                  <c:v>0.10429447852760737</c:v>
                </c:pt>
                <c:pt idx="2">
                  <c:v>7.9754601226993863E-2</c:v>
                </c:pt>
                <c:pt idx="3">
                  <c:v>2.4691358024691357E-2</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negaliu pasakyti</c:v>
                </c:pt>
              </c:strCache>
            </c:strRef>
          </c:tx>
          <c:spPr>
            <a:solidFill>
              <a:sysClr val="window" lastClr="FFFFFF">
                <a:lumMod val="65000"/>
              </a:sysClr>
            </a:solidFill>
            <a:ln>
              <a:noFill/>
            </a:ln>
            <a:effectLst/>
          </c:spPr>
          <c:invertIfNegative val="0"/>
          <c:dLbls>
            <c:dLbl>
              <c:idx val="0"/>
              <c:layout>
                <c:manualLayout>
                  <c:x val="6.8006328872448375E-3"/>
                  <c:y val="2.086153116963095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7B-4F9C-A804-6A6AFEA35395}"/>
                </c:ext>
              </c:extLst>
            </c:dLbl>
            <c:dLbl>
              <c:idx val="1"/>
              <c:layout>
                <c:manualLayout>
                  <c:x val="6.8006328872447126E-3"/>
                  <c:y val="4.85720372983043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97B-4F9C-A804-6A6AFEA35395}"/>
                </c:ext>
              </c:extLst>
            </c:dLbl>
            <c:dLbl>
              <c:idx val="3"/>
              <c:layout>
                <c:manualLayout>
                  <c:x val="1.190110755267834E-2"/>
                  <c:y val="2.086153117934536E-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5FA-4636-B1B2-E8D58A5CE61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Sheet1!$G$2:$G$5</c:f>
              <c:numCache>
                <c:formatCode>###0%</c:formatCode>
                <c:ptCount val="4"/>
                <c:pt idx="0">
                  <c:v>1.2269938650306749E-2</c:v>
                </c:pt>
                <c:pt idx="1">
                  <c:v>4.2944785276073622E-2</c:v>
                </c:pt>
                <c:pt idx="2">
                  <c:v>0.11042944785276074</c:v>
                </c:pt>
                <c:pt idx="3">
                  <c:v>3.0864197530864196E-2</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853829783694096"/>
          <c:y val="5.8702864465351161E-2"/>
          <c:w val="0.60292378245685152"/>
          <c:h val="0.72894441729386039"/>
        </c:manualLayout>
      </c:layout>
      <c:pieChart>
        <c:varyColors val="1"/>
        <c:ser>
          <c:idx val="0"/>
          <c:order val="0"/>
          <c:tx>
            <c:strRef>
              <c:f>Sheet1!$B$1</c:f>
              <c:strCache>
                <c:ptCount val="1"/>
                <c:pt idx="0">
                  <c:v>Sales</c:v>
                </c:pt>
              </c:strCache>
            </c:strRef>
          </c:tx>
          <c:dPt>
            <c:idx val="0"/>
            <c:bubble3D val="0"/>
            <c:spPr>
              <a:solidFill>
                <a:srgbClr val="FF8F8F"/>
              </a:solidFill>
              <a:ln w="19050">
                <a:solidFill>
                  <a:schemeClr val="lt1"/>
                </a:solidFill>
              </a:ln>
              <a:effectLst/>
            </c:spPr>
            <c:extLst>
              <c:ext xmlns:c16="http://schemas.microsoft.com/office/drawing/2014/chart" uri="{C3380CC4-5D6E-409C-BE32-E72D297353CC}">
                <c16:uniqueId val="{00000002-1F5D-4685-8B7B-E1C3D32BC983}"/>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3-1F5D-4685-8B7B-E1C3D32BC983}"/>
              </c:ext>
            </c:extLst>
          </c:dPt>
          <c:dPt>
            <c:idx val="2"/>
            <c:bubble3D val="0"/>
            <c:spPr>
              <a:solidFill>
                <a:srgbClr val="A9D18E"/>
              </a:solidFill>
              <a:ln w="19050">
                <a:solidFill>
                  <a:schemeClr val="lt1"/>
                </a:solidFill>
              </a:ln>
              <a:effectLst/>
            </c:spPr>
            <c:extLst>
              <c:ext xmlns:c16="http://schemas.microsoft.com/office/drawing/2014/chart" uri="{C3380CC4-5D6E-409C-BE32-E72D297353CC}">
                <c16:uniqueId val="{00000001-1F5D-4685-8B7B-E1C3D32BC983}"/>
              </c:ext>
            </c:extLst>
          </c:dPt>
          <c:dLbls>
            <c:dLbl>
              <c:idx val="0"/>
              <c:layout>
                <c:manualLayout>
                  <c:x val="-0.2367852761942503"/>
                  <c:y val="-5.4657969881102886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F5D-4685-8B7B-E1C3D32BC983}"/>
                </c:ext>
              </c:extLst>
            </c:dLbl>
            <c:dLbl>
              <c:idx val="1"/>
              <c:layout>
                <c:manualLayout>
                  <c:x val="0.2015567264163643"/>
                  <c:y val="-7.870926780198260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F5D-4685-8B7B-E1C3D32BC983}"/>
                </c:ext>
              </c:extLst>
            </c:dLbl>
            <c:dLbl>
              <c:idx val="2"/>
              <c:layout>
                <c:manualLayout>
                  <c:x val="0.18598738253368768"/>
                  <c:y val="0.17723059035949004"/>
                </c:manualLayout>
              </c:layout>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0784182640169283"/>
                      <c:h val="0.11282551974008798"/>
                    </c:manualLayout>
                  </c15:layout>
                </c:ext>
                <c:ext xmlns:c16="http://schemas.microsoft.com/office/drawing/2014/chart" uri="{C3380CC4-5D6E-409C-BE32-E72D297353CC}">
                  <c16:uniqueId val="{00000001-1F5D-4685-8B7B-E1C3D32BC98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Taip</c:v>
                </c:pt>
                <c:pt idx="1">
                  <c:v>Sunku pasakyti</c:v>
                </c:pt>
                <c:pt idx="2">
                  <c:v>Ne</c:v>
                </c:pt>
              </c:strCache>
            </c:strRef>
          </c:cat>
          <c:val>
            <c:numRef>
              <c:f>Sheet1!$B$2:$B$4</c:f>
              <c:numCache>
                <c:formatCode>0.0%</c:formatCode>
                <c:ptCount val="3"/>
                <c:pt idx="0">
                  <c:v>0.59299999999999997</c:v>
                </c:pt>
                <c:pt idx="1">
                  <c:v>0.186</c:v>
                </c:pt>
                <c:pt idx="2">
                  <c:v>0.22</c:v>
                </c:pt>
              </c:numCache>
            </c:numRef>
          </c:val>
          <c:extLst>
            <c:ext xmlns:c16="http://schemas.microsoft.com/office/drawing/2014/chart" uri="{C3380CC4-5D6E-409C-BE32-E72D297353CC}">
              <c16:uniqueId val="{00000000-1F5D-4685-8B7B-E1C3D32BC98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Sheet1!$B$2:$B$5</c:f>
              <c:numCache>
                <c:formatCode>#,##0.0</c:formatCode>
                <c:ptCount val="4"/>
                <c:pt idx="0">
                  <c:v>3.4534161490683233</c:v>
                </c:pt>
                <c:pt idx="1">
                  <c:v>3.0320512820512819</c:v>
                </c:pt>
                <c:pt idx="2">
                  <c:v>2.8758620689655179</c:v>
                </c:pt>
                <c:pt idx="3">
                  <c:v>2.2229299363057318</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8798-411F-97B8-5297D636506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Sheet1!$C$2:$C$5</c:f>
              <c:numCache>
                <c:formatCode>#,##0.0</c:formatCode>
                <c:ptCount val="4"/>
                <c:pt idx="0">
                  <c:v>3.4583333333333326</c:v>
                </c:pt>
                <c:pt idx="1">
                  <c:v>2.9583333333333335</c:v>
                </c:pt>
                <c:pt idx="2">
                  <c:v>2.6231884057971016</c:v>
                </c:pt>
                <c:pt idx="3">
                  <c:v>2.23943661971831</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dLbl>
              <c:idx val="2"/>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8798-411F-97B8-5297D636506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Sheet1!$D$2:$D$5</c:f>
              <c:numCache>
                <c:formatCode>#,##0.0</c:formatCode>
                <c:ptCount val="4"/>
                <c:pt idx="0">
                  <c:v>3.4494382022471912</c:v>
                </c:pt>
                <c:pt idx="1">
                  <c:v>3.0952380952380958</c:v>
                </c:pt>
                <c:pt idx="2">
                  <c:v>3.1052631578947367</c:v>
                </c:pt>
                <c:pt idx="3">
                  <c:v>2.2093023255813953</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Sheet1!$B$2:$B$5</c:f>
              <c:numCache>
                <c:formatCode>#,##0.0</c:formatCode>
                <c:ptCount val="4"/>
                <c:pt idx="0">
                  <c:v>3.4534161490683233</c:v>
                </c:pt>
                <c:pt idx="1">
                  <c:v>3.0320512820512819</c:v>
                </c:pt>
                <c:pt idx="2">
                  <c:v>2.8758620689655179</c:v>
                </c:pt>
                <c:pt idx="3">
                  <c:v>2.2229299363057318</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Sheet1!$C$2:$C$5</c:f>
              <c:numCache>
                <c:formatCode>#,##0.0</c:formatCode>
                <c:ptCount val="4"/>
                <c:pt idx="0">
                  <c:v>3.4750000000000001</c:v>
                </c:pt>
                <c:pt idx="1">
                  <c:v>3.1374999999999993</c:v>
                </c:pt>
                <c:pt idx="2">
                  <c:v>2.9054054054054048</c:v>
                </c:pt>
                <c:pt idx="3">
                  <c:v>2.2051282051282048</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Laisvalaikio pramogos (gausa ir  kokybė) sezono metu</c:v>
                </c:pt>
                <c:pt idx="1">
                  <c:v>Renginiai, užsiėmimai skirti Neringos bendruomenei</c:v>
                </c:pt>
                <c:pt idx="2">
                  <c:v>Erdvė Neringos bendruomenės veikloms (kultūros namai, bendruomenės centras)</c:v>
                </c:pt>
                <c:pt idx="3">
                  <c:v>Laisvalaikio pramogos (gausa ir  kokybė) ne sezono metu</c:v>
                </c:pt>
              </c:strCache>
            </c:strRef>
          </c:cat>
          <c:val>
            <c:numRef>
              <c:f>Sheet1!$D$2:$D$5</c:f>
              <c:numCache>
                <c:formatCode>#,##0.0</c:formatCode>
                <c:ptCount val="4"/>
                <c:pt idx="0">
                  <c:v>3.432098765432098</c:v>
                </c:pt>
                <c:pt idx="1">
                  <c:v>2.9210526315789469</c:v>
                </c:pt>
                <c:pt idx="2">
                  <c:v>2.8450704225352124</c:v>
                </c:pt>
                <c:pt idx="3">
                  <c:v>2.240506329113924</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Salygos susipazinti su kitais Neringos gyventojais</c:v>
                </c:pt>
                <c:pt idx="1">
                  <c:v>Galimybe susirasti/tureti draugu</c:v>
                </c:pt>
                <c:pt idx="2">
                  <c:v>Pasitikejimas kitais Neringos gyventojais</c:v>
                </c:pt>
                <c:pt idx="3">
                  <c:v>Vietos, kur galima susitikti ir/ar susipazinti</c:v>
                </c:pt>
                <c:pt idx="4">
                  <c:v>Neringa yra tolerantiska kitaip mastantiems ir kitokius isitikinimus turintiems zmonems</c:v>
                </c:pt>
              </c:strCache>
            </c:strRef>
          </c:cat>
          <c:val>
            <c:numRef>
              <c:f>Sheet1!$B$2:$B$6</c:f>
              <c:numCache>
                <c:formatCode>#,##0.0</c:formatCode>
                <c:ptCount val="5"/>
                <c:pt idx="0">
                  <c:v>3.3026315789473699</c:v>
                </c:pt>
                <c:pt idx="1">
                  <c:v>3.235294117647058</c:v>
                </c:pt>
                <c:pt idx="2">
                  <c:v>3.1513157894736823</c:v>
                </c:pt>
                <c:pt idx="3">
                  <c:v>3.0533333333333323</c:v>
                </c:pt>
                <c:pt idx="4">
                  <c:v>2.8142857142857154</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Labai blogai</c:v>
                </c:pt>
              </c:strCache>
            </c:strRef>
          </c:tx>
          <c:spPr>
            <a:solidFill>
              <a:srgbClr val="C00000"/>
            </a:solidFill>
            <a:ln>
              <a:noFill/>
            </a:ln>
            <a:effectLst/>
          </c:spPr>
          <c:invertIfNegative val="0"/>
          <c:dLbls>
            <c:dLbl>
              <c:idx val="0"/>
              <c:layout>
                <c:manualLayout>
                  <c:x val="2.709013164097512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Sheet1!$B$2:$B$6</c:f>
              <c:numCache>
                <c:formatCode>###0%</c:formatCode>
                <c:ptCount val="5"/>
                <c:pt idx="0">
                  <c:v>5.7692307692307689E-2</c:v>
                </c:pt>
                <c:pt idx="1">
                  <c:v>8.2802547770700632E-2</c:v>
                </c:pt>
                <c:pt idx="2">
                  <c:v>0.10828025477707007</c:v>
                </c:pt>
                <c:pt idx="3">
                  <c:v>0.12101910828025478</c:v>
                </c:pt>
                <c:pt idx="4">
                  <c:v>0.17834394904458598</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Blogai</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Sheet1!$C$2:$C$6</c:f>
              <c:numCache>
                <c:formatCode>###0%</c:formatCode>
                <c:ptCount val="5"/>
                <c:pt idx="0">
                  <c:v>0.14743589743589744</c:v>
                </c:pt>
                <c:pt idx="1">
                  <c:v>0.13375796178343949</c:v>
                </c:pt>
                <c:pt idx="2">
                  <c:v>0.13375796178343949</c:v>
                </c:pt>
                <c:pt idx="3">
                  <c:v>0.16560509554140126</c:v>
                </c:pt>
                <c:pt idx="4">
                  <c:v>0.15923566878980891</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Vidutiniskai</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Sheet1!$D$2:$D$6</c:f>
              <c:numCache>
                <c:formatCode>###0%</c:formatCode>
                <c:ptCount val="5"/>
                <c:pt idx="0">
                  <c:v>0.33333333333333326</c:v>
                </c:pt>
                <c:pt idx="1">
                  <c:v>0.35668789808917195</c:v>
                </c:pt>
                <c:pt idx="2">
                  <c:v>0.34394904458598724</c:v>
                </c:pt>
                <c:pt idx="3">
                  <c:v>0.34394904458598724</c:v>
                </c:pt>
                <c:pt idx="4">
                  <c:v>0.28025477707006369</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Gerai</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Sheet1!$E$2:$E$6</c:f>
              <c:numCache>
                <c:formatCode>###0%</c:formatCode>
                <c:ptCount val="5"/>
                <c:pt idx="0">
                  <c:v>0.3141025641025641</c:v>
                </c:pt>
                <c:pt idx="1">
                  <c:v>0.27388535031847133</c:v>
                </c:pt>
                <c:pt idx="2">
                  <c:v>0.26751592356687898</c:v>
                </c:pt>
                <c:pt idx="3">
                  <c:v>0.19108280254777071</c:v>
                </c:pt>
                <c:pt idx="4">
                  <c:v>0.19745222929936307</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Labai gerai</c:v>
                </c:pt>
              </c:strCache>
            </c:strRef>
          </c:tx>
          <c:spPr>
            <a:solidFill>
              <a:srgbClr val="70AD47">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Sheet1!$F$2:$F$6</c:f>
              <c:numCache>
                <c:formatCode>###0%</c:formatCode>
                <c:ptCount val="5"/>
                <c:pt idx="0">
                  <c:v>0.12179487179487179</c:v>
                </c:pt>
                <c:pt idx="1">
                  <c:v>0.12738853503184713</c:v>
                </c:pt>
                <c:pt idx="2">
                  <c:v>0.11464968152866244</c:v>
                </c:pt>
                <c:pt idx="3">
                  <c:v>0.13375796178343949</c:v>
                </c:pt>
                <c:pt idx="4">
                  <c:v>7.6433121019108277E-2</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negaliu pasakyti</c:v>
                </c:pt>
              </c:strCache>
            </c:strRef>
          </c:tx>
          <c:spPr>
            <a:solidFill>
              <a:sysClr val="window" lastClr="FFFFFF">
                <a:lumMod val="65000"/>
              </a:sysClr>
            </a:solidFill>
            <a:ln>
              <a:noFill/>
            </a:ln>
            <a:effectLst/>
          </c:spPr>
          <c:invertIfNegative val="0"/>
          <c:dLbls>
            <c:dLbl>
              <c:idx val="0"/>
              <c:layout>
                <c:manualLayout>
                  <c:x val="4.0635197461462687E-3"/>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93-4881-9DC3-BD1EF81A421A}"/>
                </c:ext>
              </c:extLst>
            </c:dLbl>
            <c:dLbl>
              <c:idx val="1"/>
              <c:layout>
                <c:manualLayout>
                  <c:x val="4.0635197461462687E-3"/>
                  <c:y val="4.85720372983043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93-4881-9DC3-BD1EF81A421A}"/>
                </c:ext>
              </c:extLst>
            </c:dLbl>
            <c:dLbl>
              <c:idx val="2"/>
              <c:layout>
                <c:manualLayout>
                  <c:x val="4.0635197461460701E-3"/>
                  <c:y val="4.85720372983043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93-4881-9DC3-BD1EF81A421A}"/>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Sheet1!$G$2:$G$6</c:f>
              <c:numCache>
                <c:formatCode>###0%</c:formatCode>
                <c:ptCount val="5"/>
                <c:pt idx="0">
                  <c:v>2.564102564102564E-2</c:v>
                </c:pt>
                <c:pt idx="1">
                  <c:v>2.5477707006369432E-2</c:v>
                </c:pt>
                <c:pt idx="2">
                  <c:v>3.1847133757961783E-2</c:v>
                </c:pt>
                <c:pt idx="3">
                  <c:v>4.4585987261146494E-2</c:v>
                </c:pt>
                <c:pt idx="4">
                  <c:v>0.10828025477707007</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Sheet1!$B$2:$B$6</c:f>
              <c:numCache>
                <c:formatCode>#,##0.0</c:formatCode>
                <c:ptCount val="5"/>
                <c:pt idx="0">
                  <c:v>3.3026315789473699</c:v>
                </c:pt>
                <c:pt idx="1">
                  <c:v>3.235294117647058</c:v>
                </c:pt>
                <c:pt idx="2">
                  <c:v>3.1513157894736823</c:v>
                </c:pt>
                <c:pt idx="3">
                  <c:v>3.0533333333333323</c:v>
                </c:pt>
                <c:pt idx="4">
                  <c:v>2.8142857142857154</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Sheet1!$C$2:$C$6</c:f>
              <c:numCache>
                <c:formatCode>#,##0.0</c:formatCode>
                <c:ptCount val="5"/>
                <c:pt idx="0">
                  <c:v>3.25</c:v>
                </c:pt>
                <c:pt idx="1">
                  <c:v>3.0999999999999992</c:v>
                </c:pt>
                <c:pt idx="2">
                  <c:v>3.0441176470588234</c:v>
                </c:pt>
                <c:pt idx="3">
                  <c:v>2.7941176470588234</c:v>
                </c:pt>
                <c:pt idx="4">
                  <c:v>2.8196721311475423</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Sheet1!$D$2:$D$6</c:f>
              <c:numCache>
                <c:formatCode>#,##0.0</c:formatCode>
                <c:ptCount val="5"/>
                <c:pt idx="0">
                  <c:v>3.3452380952380953</c:v>
                </c:pt>
                <c:pt idx="1">
                  <c:v>3.3493975903614452</c:v>
                </c:pt>
                <c:pt idx="2">
                  <c:v>3.2380952380952377</c:v>
                </c:pt>
                <c:pt idx="3">
                  <c:v>3.2682926829268282</c:v>
                </c:pt>
                <c:pt idx="4">
                  <c:v>2.8101265822784809</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Šeimyninė</a:t>
            </a:r>
            <a:r>
              <a:rPr lang="lt-LT" baseline="0" dirty="0"/>
              <a:t> padėtis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4415782177756621"/>
          <c:y val="0.1823995478786051"/>
          <c:w val="0.31356412687570351"/>
          <c:h val="0.74718652718913692"/>
        </c:manualLayout>
      </c:layout>
      <c:pieChart>
        <c:varyColors val="1"/>
        <c:ser>
          <c:idx val="0"/>
          <c:order val="0"/>
          <c:tx>
            <c:strRef>
              <c:f>Sheet1!$B$1</c:f>
              <c:strCache>
                <c:ptCount val="1"/>
                <c:pt idx="0">
                  <c:v>Lytis</c:v>
                </c:pt>
              </c:strCache>
            </c:strRef>
          </c:tx>
          <c:dPt>
            <c:idx val="0"/>
            <c:bubble3D val="0"/>
            <c:spPr>
              <a:solidFill>
                <a:srgbClr val="548235"/>
              </a:solidFill>
              <a:ln w="19050">
                <a:solidFill>
                  <a:schemeClr val="lt1"/>
                </a:solidFill>
              </a:ln>
              <a:effectLst/>
            </c:spPr>
            <c:extLst>
              <c:ext xmlns:c16="http://schemas.microsoft.com/office/drawing/2014/chart" uri="{C3380CC4-5D6E-409C-BE32-E72D297353CC}">
                <c16:uniqueId val="{00000001-B9A5-4D66-AFC9-7495743BCF92}"/>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B9A5-4D66-AFC9-7495743BCF92}"/>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B9A5-4D66-AFC9-7495743BCF92}"/>
              </c:ext>
            </c:extLst>
          </c:dPt>
          <c:dPt>
            <c:idx val="3"/>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7-B9A5-4D66-AFC9-7495743BCF92}"/>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B9A5-4D66-AFC9-7495743BCF9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Gyvenu su tevais / vienu iš tevų / globėjais</c:v>
                </c:pt>
                <c:pt idx="1">
                  <c:v>Esu vedęs/ištekėjusi / gyvenu su partneriu/-e</c:v>
                </c:pt>
                <c:pt idx="2">
                  <c:v>Gyvenu vienas</c:v>
                </c:pt>
                <c:pt idx="3">
                  <c:v>Kita</c:v>
                </c:pt>
              </c:strCache>
            </c:strRef>
          </c:cat>
          <c:val>
            <c:numRef>
              <c:f>Sheet1!$B$2:$B$5</c:f>
              <c:numCache>
                <c:formatCode>###0%</c:formatCode>
                <c:ptCount val="4"/>
                <c:pt idx="0">
                  <c:v>0.14027149321266968</c:v>
                </c:pt>
                <c:pt idx="1">
                  <c:v>0.6606334841628958</c:v>
                </c:pt>
                <c:pt idx="2">
                  <c:v>0.1990950226244344</c:v>
                </c:pt>
                <c:pt idx="3">
                  <c:v>4.5248868778280547E-3</c:v>
                </c:pt>
              </c:numCache>
            </c:numRef>
          </c:val>
          <c:extLst>
            <c:ext xmlns:c16="http://schemas.microsoft.com/office/drawing/2014/chart" uri="{C3380CC4-5D6E-409C-BE32-E72D297353CC}">
              <c16:uniqueId val="{00000008-B9A5-4D66-AFC9-7495743BCF92}"/>
            </c:ext>
          </c:extLst>
        </c:ser>
        <c:dLbls>
          <c:showLegendKey val="0"/>
          <c:showVal val="0"/>
          <c:showCatName val="0"/>
          <c:showSerName val="0"/>
          <c:showPercent val="0"/>
          <c:showBubbleSize val="0"/>
          <c:showLeaderLines val="1"/>
        </c:dLbls>
        <c:firstSliceAng val="269"/>
      </c:pieChart>
      <c:spPr>
        <a:noFill/>
        <a:ln>
          <a:noFill/>
        </a:ln>
        <a:effectLst/>
      </c:spPr>
    </c:plotArea>
    <c:legend>
      <c:legendPos val="r"/>
      <c:layout>
        <c:manualLayout>
          <c:xMode val="edge"/>
          <c:yMode val="edge"/>
          <c:x val="0.66749913727551169"/>
          <c:y val="0.25466017179935163"/>
          <c:w val="0.33250086272448842"/>
          <c:h val="0.6431126050021437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Sheet1!$B$2:$B$6</c:f>
              <c:numCache>
                <c:formatCode>#,##0.0</c:formatCode>
                <c:ptCount val="5"/>
                <c:pt idx="0">
                  <c:v>3.3026315789473699</c:v>
                </c:pt>
                <c:pt idx="1">
                  <c:v>3.235294117647058</c:v>
                </c:pt>
                <c:pt idx="2">
                  <c:v>3.1513157894736823</c:v>
                </c:pt>
                <c:pt idx="3">
                  <c:v>3.0533333333333323</c:v>
                </c:pt>
                <c:pt idx="4">
                  <c:v>2.8142857142857154</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Sheet1!$C$2:$C$6</c:f>
              <c:numCache>
                <c:formatCode>#,##0.0</c:formatCode>
                <c:ptCount val="5"/>
                <c:pt idx="0">
                  <c:v>3.2162162162162167</c:v>
                </c:pt>
                <c:pt idx="1">
                  <c:v>3.2400000000000007</c:v>
                </c:pt>
                <c:pt idx="2">
                  <c:v>3.1917808219178081</c:v>
                </c:pt>
                <c:pt idx="3">
                  <c:v>2.9864864864864868</c:v>
                </c:pt>
                <c:pt idx="4">
                  <c:v>2.5774647887323945</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dLbl>
              <c:idx val="4"/>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Sąlygos susipažinti su kitais Neringos gyventojais</c:v>
                </c:pt>
                <c:pt idx="1">
                  <c:v>Galimybė susirasti/turėti draugų</c:v>
                </c:pt>
                <c:pt idx="2">
                  <c:v>Pasitikėjimas kitais Neringos gyventojais</c:v>
                </c:pt>
                <c:pt idx="3">
                  <c:v>Vietos, kur galima susitikti ir/ar susipažinti</c:v>
                </c:pt>
                <c:pt idx="4">
                  <c:v>Neringa yra tolerantiška kitaip mąstantiems ir kitokius įsitikinimus turintiems žmonėms</c:v>
                </c:pt>
              </c:strCache>
            </c:strRef>
          </c:cat>
          <c:val>
            <c:numRef>
              <c:f>Sheet1!$D$2:$D$6</c:f>
              <c:numCache>
                <c:formatCode>#,##0.0</c:formatCode>
                <c:ptCount val="5"/>
                <c:pt idx="0">
                  <c:v>3.3846153846153855</c:v>
                </c:pt>
                <c:pt idx="1">
                  <c:v>3.2307692307692299</c:v>
                </c:pt>
                <c:pt idx="2">
                  <c:v>3.1139240506329124</c:v>
                </c:pt>
                <c:pt idx="3">
                  <c:v>3.1184210526315783</c:v>
                </c:pt>
                <c:pt idx="4">
                  <c:v>3.0579710144927543</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Jauciuosi savo bendruomenes dalis</c:v>
                </c:pt>
                <c:pt idx="1">
                  <c:v>Zinau apie Neringoje veikiancias pilietines ar nevyriausybines organizacijas</c:v>
                </c:pt>
                <c:pt idx="2">
                  <c:v>Privacios gimnazijos atsiradimas reiksmingai sprestu svietimo problemas Neringoje</c:v>
                </c:pt>
                <c:pt idx="3">
                  <c:v>Manau, kad turedamas ideju kaip pagerinti gyvenima Neringoje, sulaukciau palaikymo, pagalbos is savivaldybes</c:v>
                </c:pt>
                <c:pt idx="4">
                  <c:v>Tikiu, kad savivaldybes darbuotojai dirba del visu Neringos gyventoju</c:v>
                </c:pt>
              </c:strCache>
            </c:strRef>
          </c:cat>
          <c:val>
            <c:numRef>
              <c:f>Sheet1!$B$2:$B$6</c:f>
              <c:numCache>
                <c:formatCode>#,##0.0</c:formatCode>
                <c:ptCount val="5"/>
                <c:pt idx="0">
                  <c:v>3.1712328767123288</c:v>
                </c:pt>
                <c:pt idx="1">
                  <c:v>3.0000000000000004</c:v>
                </c:pt>
                <c:pt idx="2">
                  <c:v>2.7500000000000013</c:v>
                </c:pt>
                <c:pt idx="3">
                  <c:v>2.5985401459854005</c:v>
                </c:pt>
                <c:pt idx="4">
                  <c:v>2.5270270270270272</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Visiškai nesutinku</c:v>
                </c:pt>
              </c:strCache>
            </c:strRef>
          </c:tx>
          <c:spPr>
            <a:solidFill>
              <a:srgbClr val="C00000"/>
            </a:solidFill>
            <a:ln>
              <a:noFill/>
            </a:ln>
            <a:effectLst/>
          </c:spPr>
          <c:invertIfNegative val="0"/>
          <c:dLbls>
            <c:dLbl>
              <c:idx val="0"/>
              <c:layout>
                <c:manualLayout>
                  <c:x val="2.709013164097512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Sheet1!$B$2:$B$6</c:f>
              <c:numCache>
                <c:formatCode>###0%</c:formatCode>
                <c:ptCount val="5"/>
                <c:pt idx="0">
                  <c:v>0.10967741935483871</c:v>
                </c:pt>
                <c:pt idx="1">
                  <c:v>9.7402597402597421E-2</c:v>
                </c:pt>
                <c:pt idx="2">
                  <c:v>0.18709677419354839</c:v>
                </c:pt>
                <c:pt idx="3">
                  <c:v>0.2</c:v>
                </c:pt>
                <c:pt idx="4">
                  <c:v>0.23870967741935484</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Nesutinku</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Sheet1!$C$2:$C$6</c:f>
              <c:numCache>
                <c:formatCode>###0%</c:formatCode>
                <c:ptCount val="5"/>
                <c:pt idx="0">
                  <c:v>9.6774193548387094E-2</c:v>
                </c:pt>
                <c:pt idx="1">
                  <c:v>0.18181818181818182</c:v>
                </c:pt>
                <c:pt idx="2">
                  <c:v>0.17419354838709677</c:v>
                </c:pt>
                <c:pt idx="3">
                  <c:v>0.2</c:v>
                </c:pt>
                <c:pt idx="4">
                  <c:v>0.23225806451612904</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Nei sutinku, nei nesutinku</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Sheet1!$D$2:$D$6</c:f>
              <c:numCache>
                <c:formatCode>###0%</c:formatCode>
                <c:ptCount val="5"/>
                <c:pt idx="0">
                  <c:v>0.32903225806451614</c:v>
                </c:pt>
                <c:pt idx="1">
                  <c:v>0.20779220779220778</c:v>
                </c:pt>
                <c:pt idx="2">
                  <c:v>0.21935483870967742</c:v>
                </c:pt>
                <c:pt idx="3">
                  <c:v>0.26451612903225807</c:v>
                </c:pt>
                <c:pt idx="4">
                  <c:v>0.29032258064516131</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Sutinku</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Sheet1!$E$2:$E$6</c:f>
              <c:numCache>
                <c:formatCode>###0%</c:formatCode>
                <c:ptCount val="5"/>
                <c:pt idx="0">
                  <c:v>0.33548387096774201</c:v>
                </c:pt>
                <c:pt idx="1">
                  <c:v>0.2857142857142857</c:v>
                </c:pt>
                <c:pt idx="2">
                  <c:v>0.14838709677419354</c:v>
                </c:pt>
                <c:pt idx="3">
                  <c:v>0.19354838709677419</c:v>
                </c:pt>
                <c:pt idx="4">
                  <c:v>0.12903225806451613</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Visiškai sutinku</c:v>
                </c:pt>
              </c:strCache>
            </c:strRef>
          </c:tx>
          <c:spPr>
            <a:solidFill>
              <a:srgbClr val="70AD47">
                <a:lumMod val="75000"/>
              </a:srgbClr>
            </a:solidFill>
            <a:ln>
              <a:noFill/>
            </a:ln>
            <a:effectLst/>
          </c:spPr>
          <c:invertIfNegative val="0"/>
          <c:dLbls>
            <c:dLbl>
              <c:idx val="3"/>
              <c:layout>
                <c:manualLayout>
                  <c:x val="4.0635197461462687E-3"/>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6C9-4423-9C9C-B31AC0BDF05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Sheet1!$F$2:$F$6</c:f>
              <c:numCache>
                <c:formatCode>###0%</c:formatCode>
                <c:ptCount val="5"/>
                <c:pt idx="0">
                  <c:v>7.0967741935483872E-2</c:v>
                </c:pt>
                <c:pt idx="1">
                  <c:v>4.5454545454545456E-2</c:v>
                </c:pt>
                <c:pt idx="2">
                  <c:v>9.6774193548387094E-2</c:v>
                </c:pt>
                <c:pt idx="3">
                  <c:v>2.5806451612903226E-2</c:v>
                </c:pt>
                <c:pt idx="4">
                  <c:v>6.4516129032258063E-2</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 negaliu pasakyti</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Sheet1!$G$2:$G$6</c:f>
              <c:numCache>
                <c:formatCode>###0%</c:formatCode>
                <c:ptCount val="5"/>
                <c:pt idx="0">
                  <c:v>5.8064516129032261E-2</c:v>
                </c:pt>
                <c:pt idx="1">
                  <c:v>0.18181818181818182</c:v>
                </c:pt>
                <c:pt idx="2">
                  <c:v>0.17419354838709677</c:v>
                </c:pt>
                <c:pt idx="3">
                  <c:v>0.11612903225806452</c:v>
                </c:pt>
                <c:pt idx="4">
                  <c:v>4.5161290322580643E-2</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Sheet1!$B$2:$B$6</c:f>
              <c:numCache>
                <c:formatCode>#,##0.0</c:formatCode>
                <c:ptCount val="5"/>
                <c:pt idx="0">
                  <c:v>3.1712328767123288</c:v>
                </c:pt>
                <c:pt idx="1">
                  <c:v>3.0000000000000004</c:v>
                </c:pt>
                <c:pt idx="2">
                  <c:v>2.7500000000000013</c:v>
                </c:pt>
                <c:pt idx="3">
                  <c:v>2.5985401459854005</c:v>
                </c:pt>
                <c:pt idx="4">
                  <c:v>2.5270270270270272</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Sheet1!$C$2:$C$6</c:f>
              <c:numCache>
                <c:formatCode>#,##0.0</c:formatCode>
                <c:ptCount val="5"/>
                <c:pt idx="0">
                  <c:v>3.1884057971014497</c:v>
                </c:pt>
                <c:pt idx="1">
                  <c:v>3.0172413793103452</c:v>
                </c:pt>
                <c:pt idx="2">
                  <c:v>2.8852459016393439</c:v>
                </c:pt>
                <c:pt idx="3">
                  <c:v>2.4</c:v>
                </c:pt>
                <c:pt idx="4">
                  <c:v>2.4558823529411766</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Sheet1!$D$2:$D$6</c:f>
              <c:numCache>
                <c:formatCode>#,##0.0</c:formatCode>
                <c:ptCount val="5"/>
                <c:pt idx="0">
                  <c:v>3.1558441558441559</c:v>
                </c:pt>
                <c:pt idx="1">
                  <c:v>2.9852941176470584</c:v>
                </c:pt>
                <c:pt idx="2">
                  <c:v>2.6268656716417911</c:v>
                </c:pt>
                <c:pt idx="3">
                  <c:v>2.7777777777777781</c:v>
                </c:pt>
                <c:pt idx="4">
                  <c:v>2.5874999999999999</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Sheet1!$B$2:$B$6</c:f>
              <c:numCache>
                <c:formatCode>#,##0.0</c:formatCode>
                <c:ptCount val="5"/>
                <c:pt idx="0">
                  <c:v>3.1712328767123288</c:v>
                </c:pt>
                <c:pt idx="1">
                  <c:v>3.0000000000000004</c:v>
                </c:pt>
                <c:pt idx="2">
                  <c:v>2.7500000000000013</c:v>
                </c:pt>
                <c:pt idx="3">
                  <c:v>2.5985401459854005</c:v>
                </c:pt>
                <c:pt idx="4">
                  <c:v>2.5270270270270272</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Sheet1!$C$2:$C$6</c:f>
              <c:numCache>
                <c:formatCode>#,##0.0</c:formatCode>
                <c:ptCount val="5"/>
                <c:pt idx="0">
                  <c:v>3.1621621621621601</c:v>
                </c:pt>
                <c:pt idx="1">
                  <c:v>2.953846153846154</c:v>
                </c:pt>
                <c:pt idx="2">
                  <c:v>2.6923076923076921</c:v>
                </c:pt>
                <c:pt idx="3">
                  <c:v>2.6268656716417902</c:v>
                </c:pt>
                <c:pt idx="4">
                  <c:v>2.5945945945945952</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Jaučiuosi savo bendruomenės dalis</c:v>
                </c:pt>
                <c:pt idx="1">
                  <c:v>Žinau apie Neringoje veikiančias pilietines ar nevyriausybines organizacijas</c:v>
                </c:pt>
                <c:pt idx="2">
                  <c:v>Privačios gimnazijos atsiradimas reikšmingai spręstų švietimo problemas Neringoje</c:v>
                </c:pt>
                <c:pt idx="3">
                  <c:v>Manau, kad turėdamas idėjų kaip pagerinti gyvenimą Neringoje, sulaukčiau palaikymo, pagalbos iš savivaldybės</c:v>
                </c:pt>
                <c:pt idx="4">
                  <c:v>Tikiu, kad savivaldybės darbuotojai dirba dėl visų Neringos gyventojų</c:v>
                </c:pt>
              </c:strCache>
            </c:strRef>
          </c:cat>
          <c:val>
            <c:numRef>
              <c:f>Sheet1!$D$2:$D$6</c:f>
              <c:numCache>
                <c:formatCode>#,##0.0</c:formatCode>
                <c:ptCount val="5"/>
                <c:pt idx="0">
                  <c:v>3.1805555555555598</c:v>
                </c:pt>
                <c:pt idx="1">
                  <c:v>3.0491803278688532</c:v>
                </c:pt>
                <c:pt idx="2">
                  <c:v>2.8095238095238098</c:v>
                </c:pt>
                <c:pt idx="3">
                  <c:v>2.5714285714285716</c:v>
                </c:pt>
                <c:pt idx="4">
                  <c:v>2.4594594594594592</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952089495576845"/>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Manau, kad daug jaunu Neringos gyventoju turi problemu su alkoholio ar tabako vartojimu</c:v>
                </c:pt>
                <c:pt idx="1">
                  <c:v>Manau, kad daug jaunu Neringos gyventoju turi problemu su narkotiniu ar psichotropiniu medziagu vartojimu</c:v>
                </c:pt>
              </c:strCache>
            </c:strRef>
          </c:cat>
          <c:val>
            <c:numRef>
              <c:f>Sheet1!$B$2:$B$3</c:f>
              <c:numCache>
                <c:formatCode>#,##0.0</c:formatCode>
                <c:ptCount val="2"/>
                <c:pt idx="0">
                  <c:v>3.1634615384615388</c:v>
                </c:pt>
                <c:pt idx="1">
                  <c:v>2.6134453781512619</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Visiškai sutinku</c:v>
                </c:pt>
              </c:strCache>
            </c:strRef>
          </c:tx>
          <c:spPr>
            <a:solidFill>
              <a:srgbClr val="C00000"/>
            </a:solidFill>
            <a:ln>
              <a:noFill/>
            </a:ln>
            <a:effectLst/>
          </c:spPr>
          <c:invertIfNegative val="0"/>
          <c:dLbls>
            <c:dLbl>
              <c:idx val="0"/>
              <c:layout>
                <c:manualLayout>
                  <c:x val="2.709013164097512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Manau, kad daug jaunų Neringos gyventojų turi problemų su narkotinių ar psichotropinių medžiagų vartojimu</c:v>
                </c:pt>
                <c:pt idx="1">
                  <c:v>Manau, kad daug jaunų Neringos gyventojų turi problemų su alkoholio ar tabako vartojimu</c:v>
                </c:pt>
              </c:strCache>
            </c:strRef>
          </c:cat>
          <c:val>
            <c:numRef>
              <c:f>Sheet1!$B$2:$B$3</c:f>
              <c:numCache>
                <c:formatCode>###0%</c:formatCode>
                <c:ptCount val="2"/>
                <c:pt idx="0">
                  <c:v>4.5454545454545456E-2</c:v>
                </c:pt>
                <c:pt idx="1">
                  <c:v>0.1176470588235294</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Sutinku</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Manau, kad daug jaunų Neringos gyventojų turi problemų su narkotinių ar psichotropinių medžiagų vartojimu</c:v>
                </c:pt>
                <c:pt idx="1">
                  <c:v>Manau, kad daug jaunų Neringos gyventojų turi problemų su alkoholio ar tabako vartojimu</c:v>
                </c:pt>
              </c:strCache>
            </c:strRef>
          </c:cat>
          <c:val>
            <c:numRef>
              <c:f>Sheet1!$C$2:$C$3</c:f>
              <c:numCache>
                <c:formatCode>###0%</c:formatCode>
                <c:ptCount val="2"/>
                <c:pt idx="0">
                  <c:v>0.16233766233766234</c:v>
                </c:pt>
                <c:pt idx="1">
                  <c:v>0.29411764705882398</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Nei sutinku, nei nesutinku</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Manau, kad daug jaunų Neringos gyventojų turi problemų su narkotinių ar psichotropinių medžiagų vartojimu</c:v>
                </c:pt>
                <c:pt idx="1">
                  <c:v>Manau, kad daug jaunų Neringos gyventojų turi problemų su alkoholio ar tabako vartojimu</c:v>
                </c:pt>
              </c:strCache>
            </c:strRef>
          </c:cat>
          <c:val>
            <c:numRef>
              <c:f>Sheet1!$D$2:$D$3</c:f>
              <c:numCache>
                <c:formatCode>###0%</c:formatCode>
                <c:ptCount val="2"/>
                <c:pt idx="0">
                  <c:v>0.20779220779220778</c:v>
                </c:pt>
                <c:pt idx="1">
                  <c:v>0.18300653594771241</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Nesutinku</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Manau, kad daug jaunų Neringos gyventojų turi problemų su narkotinių ar psichotropinių medžiagų vartojimu</c:v>
                </c:pt>
                <c:pt idx="1">
                  <c:v>Manau, kad daug jaunų Neringos gyventojų turi problemų su alkoholio ar tabako vartojimu</c:v>
                </c:pt>
              </c:strCache>
            </c:strRef>
          </c:cat>
          <c:val>
            <c:numRef>
              <c:f>Sheet1!$E$2:$E$3</c:f>
              <c:numCache>
                <c:formatCode>###0%</c:formatCode>
                <c:ptCount val="2"/>
                <c:pt idx="0">
                  <c:v>0.15584415584415584</c:v>
                </c:pt>
                <c:pt idx="1">
                  <c:v>0.13725490196078399</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Visiškai nesutinku</c:v>
                </c:pt>
              </c:strCache>
            </c:strRef>
          </c:tx>
          <c:spPr>
            <a:solidFill>
              <a:srgbClr val="70AD47">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Manau, kad daug jaunų Neringos gyventojų turi problemų su narkotinių ar psichotropinių medžiagų vartojimu</c:v>
                </c:pt>
                <c:pt idx="1">
                  <c:v>Manau, kad daug jaunų Neringos gyventojų turi problemų su alkoholio ar tabako vartojimu</c:v>
                </c:pt>
              </c:strCache>
            </c:strRef>
          </c:cat>
          <c:val>
            <c:numRef>
              <c:f>Sheet1!$F$2:$F$3</c:f>
              <c:numCache>
                <c:formatCode>###0%</c:formatCode>
                <c:ptCount val="2"/>
                <c:pt idx="0">
                  <c:v>0.10389610389610389</c:v>
                </c:pt>
                <c:pt idx="1">
                  <c:v>4.5751633986928102E-2</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 negaliu pasakyti</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Manau, kad daug jaunų Neringos gyventojų turi problemų su narkotinių ar psichotropinių medžiagų vartojimu</c:v>
                </c:pt>
                <c:pt idx="1">
                  <c:v>Manau, kad daug jaunų Neringos gyventojų turi problemų su alkoholio ar tabako vartojimu</c:v>
                </c:pt>
              </c:strCache>
            </c:strRef>
          </c:cat>
          <c:val>
            <c:numRef>
              <c:f>Sheet1!$G$2:$G$3</c:f>
              <c:numCache>
                <c:formatCode>###0%</c:formatCode>
                <c:ptCount val="2"/>
                <c:pt idx="0">
                  <c:v>0.32467532467532467</c:v>
                </c:pt>
                <c:pt idx="1">
                  <c:v>0.22222222222222221</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1965584764502863"/>
        </c:manualLayout>
      </c:layout>
      <c:barChart>
        <c:barDir val="bar"/>
        <c:grouping val="percentStacked"/>
        <c:varyColors val="0"/>
        <c:ser>
          <c:idx val="0"/>
          <c:order val="0"/>
          <c:tx>
            <c:strRef>
              <c:f>Sheet1!$B$1</c:f>
              <c:strCache>
                <c:ptCount val="1"/>
                <c:pt idx="0">
                  <c:v>1 - Visiškai nesutinku</c:v>
                </c:pt>
              </c:strCache>
            </c:strRef>
          </c:tx>
          <c:spPr>
            <a:solidFill>
              <a:srgbClr val="C00000"/>
            </a:solidFill>
            <a:ln>
              <a:noFill/>
            </a:ln>
            <a:effectLst/>
          </c:spPr>
          <c:invertIfNegative val="0"/>
          <c:dLbls>
            <c:dLbl>
              <c:idx val="0"/>
              <c:layout>
                <c:manualLayout>
                  <c:x val="2.7090131640975126E-3"/>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9C4-46BA-80BB-9885B096A2F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 priklausomybėmis kovojantys jauni žmonės sulaukia pakankamai pagalbos Neringoje.</c:v>
                </c:pt>
              </c:strCache>
            </c:strRef>
          </c:cat>
          <c:val>
            <c:numRef>
              <c:f>Sheet1!$B$2</c:f>
              <c:numCache>
                <c:formatCode>###0%</c:formatCode>
                <c:ptCount val="1"/>
                <c:pt idx="0">
                  <c:v>9.7402597402597393E-2</c:v>
                </c:pt>
              </c:numCache>
            </c:numRef>
          </c:val>
          <c:extLst>
            <c:ext xmlns:c16="http://schemas.microsoft.com/office/drawing/2014/chart" uri="{C3380CC4-5D6E-409C-BE32-E72D297353CC}">
              <c16:uniqueId val="{00000001-C9C4-46BA-80BB-9885B096A2FC}"/>
            </c:ext>
          </c:extLst>
        </c:ser>
        <c:ser>
          <c:idx val="1"/>
          <c:order val="1"/>
          <c:tx>
            <c:strRef>
              <c:f>Sheet1!$C$1</c:f>
              <c:strCache>
                <c:ptCount val="1"/>
                <c:pt idx="0">
                  <c:v>2 - Nesutinku</c:v>
                </c:pt>
              </c:strCache>
            </c:strRef>
          </c:tx>
          <c:spPr>
            <a:solidFill>
              <a:srgbClr val="FF8F8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 priklausomybėmis kovojantys jauni žmonės sulaukia pakankamai pagalbos Neringoje.</c:v>
                </c:pt>
              </c:strCache>
            </c:strRef>
          </c:cat>
          <c:val>
            <c:numRef>
              <c:f>Sheet1!$C$2</c:f>
              <c:numCache>
                <c:formatCode>###0%</c:formatCode>
                <c:ptCount val="1"/>
                <c:pt idx="0">
                  <c:v>0.10389610389610389</c:v>
                </c:pt>
              </c:numCache>
            </c:numRef>
          </c:val>
          <c:extLst>
            <c:ext xmlns:c16="http://schemas.microsoft.com/office/drawing/2014/chart" uri="{C3380CC4-5D6E-409C-BE32-E72D297353CC}">
              <c16:uniqueId val="{00000002-C9C4-46BA-80BB-9885B096A2FC}"/>
            </c:ext>
          </c:extLst>
        </c:ser>
        <c:ser>
          <c:idx val="2"/>
          <c:order val="2"/>
          <c:tx>
            <c:strRef>
              <c:f>Sheet1!$D$1</c:f>
              <c:strCache>
                <c:ptCount val="1"/>
                <c:pt idx="0">
                  <c:v>3 - Nei sutinku, nei nesutinku</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 priklausomybėmis kovojantys jauni žmonės sulaukia pakankamai pagalbos Neringoje.</c:v>
                </c:pt>
              </c:strCache>
            </c:strRef>
          </c:cat>
          <c:val>
            <c:numRef>
              <c:f>Sheet1!$D$2</c:f>
              <c:numCache>
                <c:formatCode>###0%</c:formatCode>
                <c:ptCount val="1"/>
                <c:pt idx="0">
                  <c:v>0.19480519480519484</c:v>
                </c:pt>
              </c:numCache>
            </c:numRef>
          </c:val>
          <c:extLst>
            <c:ext xmlns:c16="http://schemas.microsoft.com/office/drawing/2014/chart" uri="{C3380CC4-5D6E-409C-BE32-E72D297353CC}">
              <c16:uniqueId val="{00000003-C9C4-46BA-80BB-9885B096A2FC}"/>
            </c:ext>
          </c:extLst>
        </c:ser>
        <c:ser>
          <c:idx val="3"/>
          <c:order val="3"/>
          <c:tx>
            <c:strRef>
              <c:f>Sheet1!$E$1</c:f>
              <c:strCache>
                <c:ptCount val="1"/>
                <c:pt idx="0">
                  <c:v>4 - Sutinku</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5-C9C4-46BA-80BB-9885B096A2FC}"/>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 priklausomybėmis kovojantys jauni žmonės sulaukia pakankamai pagalbos Neringoje.</c:v>
                </c:pt>
              </c:strCache>
            </c:strRef>
          </c:cat>
          <c:val>
            <c:numRef>
              <c:f>Sheet1!$E$2</c:f>
              <c:numCache>
                <c:formatCode>###0%</c:formatCode>
                <c:ptCount val="1"/>
                <c:pt idx="0">
                  <c:v>5.8441558441558433E-2</c:v>
                </c:pt>
              </c:numCache>
            </c:numRef>
          </c:val>
          <c:extLst>
            <c:ext xmlns:c16="http://schemas.microsoft.com/office/drawing/2014/chart" uri="{C3380CC4-5D6E-409C-BE32-E72D297353CC}">
              <c16:uniqueId val="{00000006-C9C4-46BA-80BB-9885B096A2FC}"/>
            </c:ext>
          </c:extLst>
        </c:ser>
        <c:ser>
          <c:idx val="4"/>
          <c:order val="4"/>
          <c:tx>
            <c:strRef>
              <c:f>Sheet1!$F$1</c:f>
              <c:strCache>
                <c:ptCount val="1"/>
                <c:pt idx="0">
                  <c:v>5 - Visiškai sutinku</c:v>
                </c:pt>
              </c:strCache>
            </c:strRef>
          </c:tx>
          <c:spPr>
            <a:solidFill>
              <a:srgbClr val="70AD47">
                <a:lumMod val="75000"/>
              </a:srgbClr>
            </a:solidFill>
            <a:ln>
              <a:noFill/>
            </a:ln>
            <a:effectLst/>
          </c:spPr>
          <c:invertIfNegative val="0"/>
          <c:dLbls>
            <c:dLbl>
              <c:idx val="0"/>
              <c:layout>
                <c:manualLayout>
                  <c:x val="2.7090131640975126E-3"/>
                  <c:y val="-"/>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C19-416F-BBE2-074B79B0135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 priklausomybėmis kovojantys jauni žmonės sulaukia pakankamai pagalbos Neringoje.</c:v>
                </c:pt>
              </c:strCache>
            </c:strRef>
          </c:cat>
          <c:val>
            <c:numRef>
              <c:f>Sheet1!$F$2</c:f>
              <c:numCache>
                <c:formatCode>###0%</c:formatCode>
                <c:ptCount val="1"/>
                <c:pt idx="0">
                  <c:v>1.948051948051948E-2</c:v>
                </c:pt>
              </c:numCache>
            </c:numRef>
          </c:val>
          <c:extLst>
            <c:ext xmlns:c16="http://schemas.microsoft.com/office/drawing/2014/chart" uri="{C3380CC4-5D6E-409C-BE32-E72D297353CC}">
              <c16:uniqueId val="{00000007-C9C4-46BA-80BB-9885B096A2FC}"/>
            </c:ext>
          </c:extLst>
        </c:ser>
        <c:ser>
          <c:idx val="5"/>
          <c:order val="5"/>
          <c:tx>
            <c:strRef>
              <c:f>Sheet1!$G$1</c:f>
              <c:strCache>
                <c:ptCount val="1"/>
                <c:pt idx="0">
                  <c:v>Nežinau / negaliu pasakyti</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 priklausomybėmis kovojantys jauni žmonės sulaukia pakankamai pagalbos Neringoje.</c:v>
                </c:pt>
              </c:strCache>
            </c:strRef>
          </c:cat>
          <c:val>
            <c:numRef>
              <c:f>Sheet1!$G$2</c:f>
              <c:numCache>
                <c:formatCode>###0%</c:formatCode>
                <c:ptCount val="1"/>
                <c:pt idx="0">
                  <c:v>0.52597402597402598</c:v>
                </c:pt>
              </c:numCache>
            </c:numRef>
          </c:val>
          <c:extLst>
            <c:ext xmlns:c16="http://schemas.microsoft.com/office/drawing/2014/chart" uri="{C3380CC4-5D6E-409C-BE32-E72D297353CC}">
              <c16:uniqueId val="{00000008-C9C4-46BA-80BB-9885B096A2FC}"/>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 priklausomybemis kovojantys jauni zmones sulaukia pakankamai pagalbos Neringoje.</c:v>
                </c:pt>
              </c:strCache>
            </c:strRef>
          </c:cat>
          <c:val>
            <c:numRef>
              <c:f>Sheet1!$B$2</c:f>
              <c:numCache>
                <c:formatCode>#,##0.0</c:formatCode>
                <c:ptCount val="1"/>
                <c:pt idx="0">
                  <c:v>2.5753424657534252</c:v>
                </c:pt>
              </c:numCache>
            </c:numRef>
          </c:val>
          <c:extLst>
            <c:ext xmlns:c16="http://schemas.microsoft.com/office/drawing/2014/chart" uri="{C3380CC4-5D6E-409C-BE32-E72D297353CC}">
              <c16:uniqueId val="{00000000-3D4D-4C9C-A4AE-E3F6EB61F726}"/>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Manau, kad daug jaunų Neringos gyventojų turi problemų su narkotinių ar psichotropinių medžiagų vartojimu</c:v>
                </c:pt>
                <c:pt idx="1">
                  <c:v>Manau, kad daug jaunų Neringos gyventojų turi problemų su alkoholio ar tabako vartojimu</c:v>
                </c:pt>
                <c:pt idx="2">
                  <c:v>Su priklausomybėmis kovojantys jauni žmones sulaukia pakankamai pagalbos Neringoje.</c:v>
                </c:pt>
              </c:strCache>
            </c:strRef>
          </c:cat>
          <c:val>
            <c:numRef>
              <c:f>Sheet1!$B$2:$B$4</c:f>
              <c:numCache>
                <c:formatCode>#,##0.0</c:formatCode>
                <c:ptCount val="3"/>
                <c:pt idx="0">
                  <c:v>3.1634615384615388</c:v>
                </c:pt>
                <c:pt idx="1">
                  <c:v>2.6134453781512619</c:v>
                </c:pt>
                <c:pt idx="2">
                  <c:v>2.5753424657534252</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Manau, kad daug jaunų Neringos gyventojų turi problemų su narkotinių ar psichotropinių medžiagų vartojimu</c:v>
                </c:pt>
                <c:pt idx="1">
                  <c:v>Manau, kad daug jaunų Neringos gyventojų turi problemų su alkoholio ar tabako vartojimu</c:v>
                </c:pt>
                <c:pt idx="2">
                  <c:v>Su priklausomybėmis kovojantys jauni žmones sulaukia pakankamai pagalbos Neringoje.</c:v>
                </c:pt>
              </c:strCache>
            </c:strRef>
          </c:cat>
          <c:val>
            <c:numRef>
              <c:f>Sheet1!$C$2:$C$4</c:f>
              <c:numCache>
                <c:formatCode>#,##0.0</c:formatCode>
                <c:ptCount val="3"/>
                <c:pt idx="0">
                  <c:v>3.2075471698113214</c:v>
                </c:pt>
                <c:pt idx="1">
                  <c:v>2.6379310344827593</c:v>
                </c:pt>
                <c:pt idx="2">
                  <c:v>2.5609756097560972</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Manau, kad daug jaunų Neringos gyventojų turi problemų su narkotinių ar psichotropinių medžiagų vartojimu</c:v>
                </c:pt>
                <c:pt idx="1">
                  <c:v>Manau, kad daug jaunų Neringos gyventojų turi problemų su alkoholio ar tabako vartojimu</c:v>
                </c:pt>
                <c:pt idx="2">
                  <c:v>Su priklausomybėmis kovojantys jauni žmones sulaukia pakankamai pagalbos Neringoje.</c:v>
                </c:pt>
              </c:strCache>
            </c:strRef>
          </c:cat>
          <c:val>
            <c:numRef>
              <c:f>Sheet1!$D$2:$D$4</c:f>
              <c:numCache>
                <c:formatCode>#,##0.0</c:formatCode>
                <c:ptCount val="3"/>
                <c:pt idx="0">
                  <c:v>3.1176470588235299</c:v>
                </c:pt>
                <c:pt idx="1">
                  <c:v>2.5901639344262293</c:v>
                </c:pt>
                <c:pt idx="2">
                  <c:v>2.5937500000000009</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Išsilavinimas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771373231580118"/>
          <c:y val="0.17701930134838825"/>
          <c:w val="0.58378132057496102"/>
          <c:h val="0.63419864284789051"/>
        </c:manualLayout>
      </c:layout>
      <c:pieChart>
        <c:varyColors val="1"/>
        <c:ser>
          <c:idx val="0"/>
          <c:order val="0"/>
          <c:tx>
            <c:strRef>
              <c:f>Sheet1!$B$1</c:f>
              <c:strCache>
                <c:ptCount val="1"/>
                <c:pt idx="0">
                  <c:v>Lytis</c:v>
                </c:pt>
              </c:strCache>
            </c:strRef>
          </c:tx>
          <c:dPt>
            <c:idx val="0"/>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1-79A3-4DA2-997E-587A60A768CA}"/>
              </c:ext>
            </c:extLst>
          </c:dPt>
          <c:dPt>
            <c:idx val="1"/>
            <c:bubble3D val="0"/>
            <c:spPr>
              <a:solidFill>
                <a:srgbClr val="C55A11"/>
              </a:solidFill>
              <a:ln w="19050">
                <a:solidFill>
                  <a:schemeClr val="lt1"/>
                </a:solidFill>
              </a:ln>
              <a:effectLst/>
            </c:spPr>
            <c:extLst>
              <c:ext xmlns:c16="http://schemas.microsoft.com/office/drawing/2014/chart" uri="{C3380CC4-5D6E-409C-BE32-E72D297353CC}">
                <c16:uniqueId val="{00000003-79A3-4DA2-997E-587A60A768CA}"/>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2-7EB2-44B9-8251-4E718C75CC52}"/>
              </c:ext>
            </c:extLst>
          </c:dPt>
          <c:dPt>
            <c:idx val="3"/>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1-7EB2-44B9-8251-4E718C75CC52}"/>
              </c:ext>
            </c:extLst>
          </c:dPt>
          <c:dLbls>
            <c:dLbl>
              <c:idx val="3"/>
              <c:layout>
                <c:manualLayout>
                  <c:x val="7.7433612211968594E-2"/>
                  <c:y val="-7.4737078986255631E-2"/>
                </c:manualLayout>
              </c:layout>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EB2-44B9-8251-4E718C75CC5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Pagrindinis ar žemesnis</c:v>
                </c:pt>
                <c:pt idx="1">
                  <c:v>Vidurinis</c:v>
                </c:pt>
                <c:pt idx="2">
                  <c:v>Profesinis</c:v>
                </c:pt>
                <c:pt idx="3">
                  <c:v>Aukštasis</c:v>
                </c:pt>
              </c:strCache>
            </c:strRef>
          </c:cat>
          <c:val>
            <c:numRef>
              <c:f>Sheet1!$B$2:$B$5</c:f>
              <c:numCache>
                <c:formatCode>###0%</c:formatCode>
                <c:ptCount val="4"/>
                <c:pt idx="0">
                  <c:v>4.954954954954955E-2</c:v>
                </c:pt>
                <c:pt idx="1">
                  <c:v>0.1081081081081081</c:v>
                </c:pt>
                <c:pt idx="2">
                  <c:v>0.11711711711711711</c:v>
                </c:pt>
                <c:pt idx="3">
                  <c:v>0.72522522522522526</c:v>
                </c:pt>
              </c:numCache>
            </c:numRef>
          </c:val>
          <c:extLst>
            <c:ext xmlns:c16="http://schemas.microsoft.com/office/drawing/2014/chart" uri="{C3380CC4-5D6E-409C-BE32-E72D297353CC}">
              <c16:uniqueId val="{00000004-79A3-4DA2-997E-587A60A768C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Manau, kad daug jaunų Neringos gyventojų turi problemų su narkotinių ar psichotropinių medžiagų vartojimu</c:v>
                </c:pt>
                <c:pt idx="1">
                  <c:v>Manau, kad daug jaunų Neringos gyventojų turi problemų su alkoholio ar tabako vartojimu</c:v>
                </c:pt>
                <c:pt idx="2">
                  <c:v>Su priklausomybėmis kovojantys jauni žmones sulaukia pakankamai pagalbos Neringoje.</c:v>
                </c:pt>
              </c:strCache>
            </c:strRef>
          </c:cat>
          <c:val>
            <c:numRef>
              <c:f>Sheet1!$B$2:$B$4</c:f>
              <c:numCache>
                <c:formatCode>#,##0.0</c:formatCode>
                <c:ptCount val="3"/>
                <c:pt idx="0">
                  <c:v>3.1634615384615388</c:v>
                </c:pt>
                <c:pt idx="1">
                  <c:v>2.6134453781512619</c:v>
                </c:pt>
                <c:pt idx="2">
                  <c:v>2.5753424657534252</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Manau, kad daug jaunų Neringos gyventojų turi problemų su narkotinių ar psichotropinių medžiagų vartojimu</c:v>
                </c:pt>
                <c:pt idx="1">
                  <c:v>Manau, kad daug jaunų Neringos gyventojų turi problemų su alkoholio ar tabako vartojimu</c:v>
                </c:pt>
                <c:pt idx="2">
                  <c:v>Su priklausomybėmis kovojantys jauni žmones sulaukia pakankamai pagalbos Neringoje.</c:v>
                </c:pt>
              </c:strCache>
            </c:strRef>
          </c:cat>
          <c:val>
            <c:numRef>
              <c:f>Sheet1!$C$2:$C$4</c:f>
              <c:numCache>
                <c:formatCode>#,##0.0</c:formatCode>
                <c:ptCount val="3"/>
                <c:pt idx="0">
                  <c:v>3.1666666666666665</c:v>
                </c:pt>
                <c:pt idx="1">
                  <c:v>2.6557377049180331</c:v>
                </c:pt>
                <c:pt idx="2">
                  <c:v>2.4146341463414625</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Manau, kad daug jaunų Neringos gyventojų turi problemų su narkotinių ar psichotropinių medžiagų vartojimu</c:v>
                </c:pt>
                <c:pt idx="1">
                  <c:v>Manau, kad daug jaunų Neringos gyventojų turi problemų su alkoholio ar tabako vartojimu</c:v>
                </c:pt>
                <c:pt idx="2">
                  <c:v>Su priklausomybėmis kovojantys jauni žmones sulaukia pakankamai pagalbos Neringoje.</c:v>
                </c:pt>
              </c:strCache>
            </c:strRef>
          </c:cat>
          <c:val>
            <c:numRef>
              <c:f>Sheet1!$D$2:$D$4</c:f>
              <c:numCache>
                <c:formatCode>#,##0.0</c:formatCode>
                <c:ptCount val="3"/>
                <c:pt idx="0">
                  <c:v>3.1599999999999997</c:v>
                </c:pt>
                <c:pt idx="1">
                  <c:v>2.5689655172413803</c:v>
                </c:pt>
                <c:pt idx="2">
                  <c:v>2.7812499999999996</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ax val="5"/>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98548947698866E-2"/>
          <c:y val="0"/>
          <c:w val="0.66936655247068888"/>
          <c:h val="0.86084941479232757"/>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Sheet1!$B$2:$B$3</c:f>
              <c:numCache>
                <c:formatCode>#,##0.0</c:formatCode>
                <c:ptCount val="2"/>
                <c:pt idx="0">
                  <c:v>4.3377483443708602</c:v>
                </c:pt>
                <c:pt idx="1">
                  <c:v>4.31168831168831</c:v>
                </c:pt>
              </c:numCache>
            </c:numRef>
          </c:val>
          <c:extLst>
            <c:ext xmlns:c16="http://schemas.microsoft.com/office/drawing/2014/chart" uri="{C3380CC4-5D6E-409C-BE32-E72D297353CC}">
              <c16:uniqueId val="{00000001-5551-46DB-9C18-14E22AF2D112}"/>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1"/>
        <c:axPos val="l"/>
        <c:numFmt formatCode="General" sourceLinked="1"/>
        <c:majorTickMark val="out"/>
        <c:minorTickMark val="none"/>
        <c:tickLblPos val="nextTo"/>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solidFill>
            <a:sysClr val="windowText" lastClr="000000"/>
          </a:solidFill>
        </a:defRPr>
      </a:pPr>
      <a:endParaRPr lang="en-US"/>
    </a:p>
  </c:txPr>
  <c:externalData r:id="rId4">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8214953905678953"/>
          <c:y val="0"/>
          <c:w val="0.49491938506684091"/>
          <c:h val="0.86066636967954313"/>
        </c:manualLayout>
      </c:layout>
      <c:barChart>
        <c:barDir val="bar"/>
        <c:grouping val="percentStacked"/>
        <c:varyColors val="0"/>
        <c:ser>
          <c:idx val="0"/>
          <c:order val="0"/>
          <c:tx>
            <c:strRef>
              <c:f>Sheet1!$B$1</c:f>
              <c:strCache>
                <c:ptCount val="1"/>
                <c:pt idx="0">
                  <c:v>1 - Visiškai nesutinku</c:v>
                </c:pt>
              </c:strCache>
            </c:strRef>
          </c:tx>
          <c:spPr>
            <a:solidFill>
              <a:srgbClr val="C00000"/>
            </a:solidFill>
            <a:ln>
              <a:noFill/>
            </a:ln>
            <a:effectLst/>
          </c:spPr>
          <c:invertIfNegative val="0"/>
          <c:dLbls>
            <c:dLbl>
              <c:idx val="0"/>
              <c:layout>
                <c:manualLayout>
                  <c:x val="5.4180263281949255E-3"/>
                  <c:y val="2.649456181605469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E72-4D96-A5F5-0BA24EEB2D06}"/>
                </c:ext>
              </c:extLst>
            </c:dLbl>
            <c:dLbl>
              <c:idx val="1"/>
              <c:layout>
                <c:manualLayout>
                  <c:x val="5.4180263281950252E-3"/>
                  <c:y val="2.91439762745978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F2-491C-B3F6-872B26058CE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Sheet1!$B$2:$B$3</c:f>
              <c:numCache>
                <c:formatCode>###0%</c:formatCode>
                <c:ptCount val="2"/>
                <c:pt idx="0">
                  <c:v>1.935483870967742E-2</c:v>
                </c:pt>
                <c:pt idx="1">
                  <c:v>1.948051948051948E-2</c:v>
                </c:pt>
              </c:numCache>
            </c:numRef>
          </c:val>
          <c:extLst>
            <c:ext xmlns:c16="http://schemas.microsoft.com/office/drawing/2014/chart" uri="{C3380CC4-5D6E-409C-BE32-E72D297353CC}">
              <c16:uniqueId val="{00000001-521C-4E6F-9522-78DA6D5C125F}"/>
            </c:ext>
          </c:extLst>
        </c:ser>
        <c:ser>
          <c:idx val="1"/>
          <c:order val="1"/>
          <c:tx>
            <c:strRef>
              <c:f>Sheet1!$C$1</c:f>
              <c:strCache>
                <c:ptCount val="1"/>
                <c:pt idx="0">
                  <c:v>2 - Nesutinku</c:v>
                </c:pt>
              </c:strCache>
            </c:strRef>
          </c:tx>
          <c:spPr>
            <a:solidFill>
              <a:srgbClr val="FF8F8F"/>
            </a:solidFill>
            <a:ln>
              <a:noFill/>
            </a:ln>
            <a:effectLst/>
          </c:spPr>
          <c:invertIfNegative val="0"/>
          <c:dLbls>
            <c:dLbl>
              <c:idx val="0"/>
              <c:layout>
                <c:manualLayout>
                  <c:x val="2.7090131640975126E-3"/>
                  <c:y val="-3.44417621151255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F2-491C-B3F6-872B26058CED}"/>
                </c:ext>
              </c:extLst>
            </c:dLbl>
            <c:dLbl>
              <c:idx val="1"/>
              <c:layout>
                <c:manualLayout>
                  <c:x val="4.0635197461461698E-3"/>
                  <c:y val="-2.649372735480791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F2-491C-B3F6-872B26058CE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Sheet1!$C$2:$C$3</c:f>
              <c:numCache>
                <c:formatCode>###0%</c:formatCode>
                <c:ptCount val="2"/>
                <c:pt idx="0">
                  <c:v>2.5806451612903226E-2</c:v>
                </c:pt>
                <c:pt idx="1">
                  <c:v>1.948051948051948E-2</c:v>
                </c:pt>
              </c:numCache>
            </c:numRef>
          </c:val>
          <c:extLst>
            <c:ext xmlns:c16="http://schemas.microsoft.com/office/drawing/2014/chart" uri="{C3380CC4-5D6E-409C-BE32-E72D297353CC}">
              <c16:uniqueId val="{00000003-521C-4E6F-9522-78DA6D5C125F}"/>
            </c:ext>
          </c:extLst>
        </c:ser>
        <c:ser>
          <c:idx val="2"/>
          <c:order val="2"/>
          <c:tx>
            <c:strRef>
              <c:f>Sheet1!$D$1</c:f>
              <c:strCache>
                <c:ptCount val="1"/>
                <c:pt idx="0">
                  <c:v>3 - Nei sutinku, nei nesutinku</c:v>
                </c:pt>
              </c:strCache>
            </c:strRef>
          </c:tx>
          <c:spPr>
            <a:solidFill>
              <a:srgbClr val="CBD1C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Sheet1!$D$2:$D$3</c:f>
              <c:numCache>
                <c:formatCode>###0%</c:formatCode>
                <c:ptCount val="2"/>
                <c:pt idx="0">
                  <c:v>4.5161290322580643E-2</c:v>
                </c:pt>
                <c:pt idx="1">
                  <c:v>7.792207792207792E-2</c:v>
                </c:pt>
              </c:numCache>
            </c:numRef>
          </c:val>
          <c:extLst>
            <c:ext xmlns:c16="http://schemas.microsoft.com/office/drawing/2014/chart" uri="{C3380CC4-5D6E-409C-BE32-E72D297353CC}">
              <c16:uniqueId val="{00000004-521C-4E6F-9522-78DA6D5C125F}"/>
            </c:ext>
          </c:extLst>
        </c:ser>
        <c:ser>
          <c:idx val="3"/>
          <c:order val="3"/>
          <c:tx>
            <c:strRef>
              <c:f>Sheet1!$E$1</c:f>
              <c:strCache>
                <c:ptCount val="1"/>
                <c:pt idx="0">
                  <c:v>4 - Sutinku</c:v>
                </c:pt>
              </c:strCache>
            </c:strRef>
          </c:tx>
          <c:spPr>
            <a:solidFill>
              <a:srgbClr val="70AD47">
                <a:lumMod val="60000"/>
                <a:lumOff val="40000"/>
              </a:srgbClr>
            </a:solidFill>
            <a:ln>
              <a:noFill/>
            </a:ln>
            <a:effectLst/>
          </c:spPr>
          <c:invertIfNegative val="0"/>
          <c:dPt>
            <c:idx val="0"/>
            <c:invertIfNegative val="0"/>
            <c:bubble3D val="0"/>
            <c:spPr>
              <a:solidFill>
                <a:srgbClr val="70AD47">
                  <a:lumMod val="60000"/>
                  <a:lumOff val="40000"/>
                </a:srgbClr>
              </a:solidFill>
              <a:ln>
                <a:noFill/>
              </a:ln>
              <a:effectLst/>
            </c:spPr>
            <c:extLst>
              <c:ext xmlns:c16="http://schemas.microsoft.com/office/drawing/2014/chart" uri="{C3380CC4-5D6E-409C-BE32-E72D297353CC}">
                <c16:uniqueId val="{00000006-521C-4E6F-9522-78DA6D5C125F}"/>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Sheet1!$E$2:$E$3</c:f>
              <c:numCache>
                <c:formatCode>###0%</c:formatCode>
                <c:ptCount val="2"/>
                <c:pt idx="0">
                  <c:v>0.4</c:v>
                </c:pt>
                <c:pt idx="1">
                  <c:v>0.39610389610389612</c:v>
                </c:pt>
              </c:numCache>
            </c:numRef>
          </c:val>
          <c:extLst>
            <c:ext xmlns:c16="http://schemas.microsoft.com/office/drawing/2014/chart" uri="{C3380CC4-5D6E-409C-BE32-E72D297353CC}">
              <c16:uniqueId val="{00000007-521C-4E6F-9522-78DA6D5C125F}"/>
            </c:ext>
          </c:extLst>
        </c:ser>
        <c:ser>
          <c:idx val="4"/>
          <c:order val="4"/>
          <c:tx>
            <c:strRef>
              <c:f>Sheet1!$F$1</c:f>
              <c:strCache>
                <c:ptCount val="1"/>
                <c:pt idx="0">
                  <c:v>5 - Visiškai sutinku</c:v>
                </c:pt>
              </c:strCache>
            </c:strRef>
          </c:tx>
          <c:spPr>
            <a:solidFill>
              <a:srgbClr val="70AD47">
                <a:lumMod val="75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Sheet1!$F$2:$F$3</c:f>
              <c:numCache>
                <c:formatCode>###0%</c:formatCode>
                <c:ptCount val="2"/>
                <c:pt idx="0">
                  <c:v>0.4838709677419355</c:v>
                </c:pt>
                <c:pt idx="1">
                  <c:v>0.48701298701298706</c:v>
                </c:pt>
              </c:numCache>
            </c:numRef>
          </c:val>
          <c:extLst>
            <c:ext xmlns:c16="http://schemas.microsoft.com/office/drawing/2014/chart" uri="{C3380CC4-5D6E-409C-BE32-E72D297353CC}">
              <c16:uniqueId val="{00000008-521C-4E6F-9522-78DA6D5C125F}"/>
            </c:ext>
          </c:extLst>
        </c:ser>
        <c:ser>
          <c:idx val="5"/>
          <c:order val="5"/>
          <c:tx>
            <c:strRef>
              <c:f>Sheet1!$G$1</c:f>
              <c:strCache>
                <c:ptCount val="1"/>
                <c:pt idx="0">
                  <c:v>Nežinau / negaliu pasakyti</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Sheet1!$G$2:$G$3</c:f>
              <c:numCache>
                <c:formatCode>###0%</c:formatCode>
                <c:ptCount val="2"/>
                <c:pt idx="0">
                  <c:v>2.5806451612903201E-2</c:v>
                </c:pt>
              </c:numCache>
            </c:numRef>
          </c:val>
          <c:extLst>
            <c:ext xmlns:c16="http://schemas.microsoft.com/office/drawing/2014/chart" uri="{C3380CC4-5D6E-409C-BE32-E72D297353CC}">
              <c16:uniqueId val="{00000009-521C-4E6F-9522-78DA6D5C125F}"/>
            </c:ext>
          </c:extLst>
        </c:ser>
        <c:dLbls>
          <c:dLblPos val="ctr"/>
          <c:showLegendKey val="0"/>
          <c:showVal val="1"/>
          <c:showCatName val="0"/>
          <c:showSerName val="0"/>
          <c:showPercent val="0"/>
          <c:showBubbleSize val="0"/>
        </c:dLbls>
        <c:gapWidth val="40"/>
        <c:overlap val="100"/>
        <c:axId val="389849168"/>
        <c:axId val="389846816"/>
      </c:barChart>
      <c:catAx>
        <c:axId val="38984916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89846816"/>
        <c:crosses val="autoZero"/>
        <c:auto val="1"/>
        <c:lblAlgn val="ctr"/>
        <c:lblOffset val="100"/>
        <c:noMultiLvlLbl val="0"/>
      </c:catAx>
      <c:valAx>
        <c:axId val="389846816"/>
        <c:scaling>
          <c:orientation val="minMax"/>
        </c:scaling>
        <c:delete val="1"/>
        <c:axPos val="t"/>
        <c:numFmt formatCode="0%" sourceLinked="1"/>
        <c:majorTickMark val="out"/>
        <c:minorTickMark val="none"/>
        <c:tickLblPos val="nextTo"/>
        <c:crossAx val="389849168"/>
        <c:crosses val="autoZero"/>
        <c:crossBetween val="between"/>
      </c:valAx>
      <c:spPr>
        <a:noFill/>
        <a:ln>
          <a:noFill/>
        </a:ln>
        <a:effectLst/>
      </c:spPr>
    </c:plotArea>
    <c:legend>
      <c:legendPos val="b"/>
      <c:layout>
        <c:manualLayout>
          <c:xMode val="edge"/>
          <c:yMode val="edge"/>
          <c:x val="6.4368964173101395E-2"/>
          <c:y val="0.85776345554160616"/>
          <c:w val="0.91942934048841107"/>
          <c:h val="6.026023014573582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200"/>
      </a:pPr>
      <a:endParaRPr lang="en-US"/>
    </a:p>
  </c:txPr>
  <c:externalData r:id="rId4">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Sheet1!$B$2:$B$3</c:f>
              <c:numCache>
                <c:formatCode>#,##0.0</c:formatCode>
                <c:ptCount val="2"/>
                <c:pt idx="0">
                  <c:v>4.3377483443708611</c:v>
                </c:pt>
                <c:pt idx="1">
                  <c:v>4.3116883116883127</c:v>
                </c:pt>
              </c:numCache>
            </c:numRef>
          </c:val>
          <c:extLst>
            <c:ext xmlns:c16="http://schemas.microsoft.com/office/drawing/2014/chart" uri="{C3380CC4-5D6E-409C-BE32-E72D297353CC}">
              <c16:uniqueId val="{00000000-119A-4E49-AB52-C2282120B5BE}"/>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Sheet1!$C$2:$C$3</c:f>
              <c:numCache>
                <c:formatCode>#,##0.0</c:formatCode>
                <c:ptCount val="2"/>
                <c:pt idx="0">
                  <c:v>4.4411764705882328</c:v>
                </c:pt>
                <c:pt idx="1">
                  <c:v>4.4142857142857119</c:v>
                </c:pt>
              </c:numCache>
            </c:numRef>
          </c:val>
          <c:extLst>
            <c:ext xmlns:c16="http://schemas.microsoft.com/office/drawing/2014/chart" uri="{C3380CC4-5D6E-409C-BE32-E72D297353CC}">
              <c16:uniqueId val="{00000001-119A-4E49-AB52-C2282120B5BE}"/>
            </c:ext>
          </c:extLst>
        </c:ser>
        <c:ser>
          <c:idx val="2"/>
          <c:order val="2"/>
          <c:tx>
            <c:strRef>
              <c:f>Sheet1!$D$1</c:f>
              <c:strCache>
                <c:ptCount val="1"/>
                <c:pt idx="0">
                  <c:v>Nerigoje gyvenantys dalį metų</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Sheet1!$D$2:$D$3</c:f>
              <c:numCache>
                <c:formatCode>#,##0.0</c:formatCode>
                <c:ptCount val="2"/>
                <c:pt idx="0">
                  <c:v>4.2530120481927707</c:v>
                </c:pt>
                <c:pt idx="1">
                  <c:v>4.2261904761904772</c:v>
                </c:pt>
              </c:numCache>
            </c:numRef>
          </c:val>
          <c:extLst>
            <c:ext xmlns:c16="http://schemas.microsoft.com/office/drawing/2014/chart" uri="{C3380CC4-5D6E-409C-BE32-E72D297353CC}">
              <c16:uniqueId val="{00000002-119A-4E49-AB52-C2282120B5BE}"/>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vaikų</a:t>
            </a:r>
            <a:r>
              <a:rPr lang="lt-LT" baseline="0" dirty="0"/>
              <a:t> turėjimą</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Sheet1!$B$2:$B$3</c:f>
              <c:numCache>
                <c:formatCode>#,##0.0</c:formatCode>
                <c:ptCount val="2"/>
                <c:pt idx="0">
                  <c:v>4.3377483443708611</c:v>
                </c:pt>
                <c:pt idx="1">
                  <c:v>4.3116883116883127</c:v>
                </c:pt>
              </c:numCache>
            </c:numRef>
          </c:val>
          <c:extLst>
            <c:ext xmlns:c16="http://schemas.microsoft.com/office/drawing/2014/chart" uri="{C3380CC4-5D6E-409C-BE32-E72D297353CC}">
              <c16:uniqueId val="{00000000-CDFF-49FF-A27E-58BF3C87235F}"/>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Sheet1!$C$2:$C$3</c:f>
              <c:numCache>
                <c:formatCode>#,##0.0</c:formatCode>
                <c:ptCount val="2"/>
                <c:pt idx="0">
                  <c:v>4.3243243243243237</c:v>
                </c:pt>
                <c:pt idx="1">
                  <c:v>4.3378378378378359</c:v>
                </c:pt>
              </c:numCache>
            </c:numRef>
          </c:val>
          <c:extLst>
            <c:ext xmlns:c16="http://schemas.microsoft.com/office/drawing/2014/chart" uri="{C3380CC4-5D6E-409C-BE32-E72D297353CC}">
              <c16:uniqueId val="{00000001-CDFF-49FF-A27E-58BF3C87235F}"/>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Neringa yra saugi aplinka vaikams augti</c:v>
                </c:pt>
                <c:pt idx="1">
                  <c:v>Neringoje yra saugu</c:v>
                </c:pt>
              </c:strCache>
            </c:strRef>
          </c:cat>
          <c:val>
            <c:numRef>
              <c:f>Sheet1!$D$2:$D$3</c:f>
              <c:numCache>
                <c:formatCode>#,##0.0</c:formatCode>
                <c:ptCount val="2"/>
                <c:pt idx="0">
                  <c:v>4.3506493506493511</c:v>
                </c:pt>
                <c:pt idx="1">
                  <c:v>4.2874999999999996</c:v>
                </c:pt>
              </c:numCache>
            </c:numRef>
          </c:val>
          <c:extLst>
            <c:ext xmlns:c16="http://schemas.microsoft.com/office/drawing/2014/chart" uri="{C3380CC4-5D6E-409C-BE32-E72D297353CC}">
              <c16:uniqueId val="{00000002-CDFF-49FF-A27E-58BF3C87235F}"/>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884144492538687"/>
          <c:y val="2.9329298976638406E-2"/>
          <c:w val="0.66708521590673919"/>
          <c:h val="0.92887390964866978"/>
        </c:manualLayout>
      </c:layout>
      <c:barChart>
        <c:barDir val="bar"/>
        <c:grouping val="clustered"/>
        <c:varyColors val="0"/>
        <c:ser>
          <c:idx val="0"/>
          <c:order val="0"/>
          <c:tx>
            <c:strRef>
              <c:f>Sheet1!$B$1</c:f>
              <c:strCache>
                <c:ptCount val="1"/>
                <c:pt idx="0">
                  <c:v>Series 1</c:v>
                </c:pt>
              </c:strCache>
            </c:strRef>
          </c:tx>
          <c:spPr>
            <a:solidFill>
              <a:srgbClr val="548235"/>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0-6EF9-450C-B073-0345416DC79D}"/>
              </c:ext>
            </c:extLst>
          </c:dPt>
          <c:dPt>
            <c:idx val="3"/>
            <c:invertIfNegative val="0"/>
            <c:bubble3D val="0"/>
            <c:spPr>
              <a:solidFill>
                <a:srgbClr val="70AD47">
                  <a:lumMod val="75000"/>
                </a:srgbClr>
              </a:solidFill>
              <a:ln>
                <a:noFill/>
              </a:ln>
              <a:effectLst/>
            </c:spPr>
            <c:extLst>
              <c:ext xmlns:c16="http://schemas.microsoft.com/office/drawing/2014/chart" uri="{C3380CC4-5D6E-409C-BE32-E72D297353CC}">
                <c16:uniqueId val="{00000003-9005-4EF4-A8C2-224907770127}"/>
              </c:ext>
            </c:extLst>
          </c:dPt>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Vidurkis</c:v>
                </c:pt>
                <c:pt idx="2">
                  <c:v>Saugumas</c:v>
                </c:pt>
                <c:pt idx="3">
                  <c:v>Infrastruktūra</c:v>
                </c:pt>
                <c:pt idx="4">
                  <c:v>Socialiniai santykiai</c:v>
                </c:pt>
                <c:pt idx="5">
                  <c:v>Psichologinė ir fizinė savijauta</c:v>
                </c:pt>
                <c:pt idx="6">
                  <c:v>Laisvalaikis</c:v>
                </c:pt>
                <c:pt idx="7">
                  <c:v>Žalingi įpročiai</c:v>
                </c:pt>
                <c:pt idx="8">
                  <c:v>Dalyvavimas</c:v>
                </c:pt>
                <c:pt idx="9">
                  <c:v>Darbas</c:v>
                </c:pt>
                <c:pt idx="10">
                  <c:v>Švietimas</c:v>
                </c:pt>
                <c:pt idx="11">
                  <c:v>Gyvenimo salygos</c:v>
                </c:pt>
              </c:strCache>
            </c:strRef>
          </c:cat>
          <c:val>
            <c:numRef>
              <c:f>Sheet1!$B$2:$B$13</c:f>
              <c:numCache>
                <c:formatCode>General</c:formatCode>
                <c:ptCount val="12"/>
                <c:pt idx="0" formatCode="#,##0.0">
                  <c:v>2.9693932312633353</c:v>
                </c:pt>
                <c:pt idx="2" formatCode="#,##0.0">
                  <c:v>4.3193548387096792</c:v>
                </c:pt>
                <c:pt idx="3" formatCode="#,##0.0">
                  <c:v>3.1899999999999991</c:v>
                </c:pt>
                <c:pt idx="4" formatCode="#,##0.0">
                  <c:v>3.1058760683760691</c:v>
                </c:pt>
                <c:pt idx="5" formatCode="#,##0.0">
                  <c:v>2.974948875255623</c:v>
                </c:pt>
                <c:pt idx="6" formatCode="#,##0.0">
                  <c:v>2.908950617283951</c:v>
                </c:pt>
                <c:pt idx="7" formatCode="#,##0.0">
                  <c:v>2.8346774193548399</c:v>
                </c:pt>
                <c:pt idx="8" formatCode="#,##0.0">
                  <c:v>2.8029220779220765</c:v>
                </c:pt>
                <c:pt idx="9" formatCode="#,##0.0">
                  <c:v>2.7775051124744374</c:v>
                </c:pt>
                <c:pt idx="10" formatCode="#,##0.0">
                  <c:v>2.7766298185941038</c:v>
                </c:pt>
                <c:pt idx="11" formatCode="#,##0.0">
                  <c:v>2.0030674846625769</c:v>
                </c:pt>
              </c:numCache>
            </c:numRef>
          </c:val>
          <c:extLst>
            <c:ext xmlns:c16="http://schemas.microsoft.com/office/drawing/2014/chart" uri="{C3380CC4-5D6E-409C-BE32-E72D297353CC}">
              <c16:uniqueId val="{00000001-6EF9-450C-B073-0345416DC79D}"/>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89855832"/>
        <c:crosses val="autoZero"/>
        <c:auto val="1"/>
        <c:lblAlgn val="ctr"/>
        <c:lblOffset val="100"/>
        <c:noMultiLvlLbl val="0"/>
      </c:catAx>
      <c:valAx>
        <c:axId val="389855832"/>
        <c:scaling>
          <c:orientation val="minMax"/>
          <c:max val="5"/>
          <c:min val="0"/>
        </c:scaling>
        <c:delete val="1"/>
        <c:axPos val="t"/>
        <c:numFmt formatCode="#,##0.0" sourceLinked="1"/>
        <c:majorTickMark val="out"/>
        <c:minorTickMark val="none"/>
        <c:tickLblPos val="nextTo"/>
        <c:crossAx val="38985818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gyvenamąją</a:t>
            </a:r>
            <a:r>
              <a:rPr lang="lt-LT" baseline="0" dirty="0"/>
              <a:t> vietą</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Bendras</c:v>
                </c:pt>
                <c:pt idx="2">
                  <c:v>Saugumas</c:v>
                </c:pt>
                <c:pt idx="3">
                  <c:v>Infrastruktūra</c:v>
                </c:pt>
                <c:pt idx="4">
                  <c:v>Socialiniai santykiai</c:v>
                </c:pt>
                <c:pt idx="5">
                  <c:v>Psichologinė ir fizinė savijauta</c:v>
                </c:pt>
                <c:pt idx="6">
                  <c:v>Laisvalaikis</c:v>
                </c:pt>
                <c:pt idx="7">
                  <c:v>Žalingi įpročiai</c:v>
                </c:pt>
                <c:pt idx="8">
                  <c:v>Dalyvavimas</c:v>
                </c:pt>
                <c:pt idx="9">
                  <c:v>Darbas</c:v>
                </c:pt>
                <c:pt idx="10">
                  <c:v>Švietimas</c:v>
                </c:pt>
                <c:pt idx="11">
                  <c:v>Gyvenimo salygos</c:v>
                </c:pt>
              </c:strCache>
            </c:strRef>
          </c:cat>
          <c:val>
            <c:numRef>
              <c:f>Sheet1!$B$2:$B$13</c:f>
              <c:numCache>
                <c:formatCode>General</c:formatCode>
                <c:ptCount val="12"/>
                <c:pt idx="0" formatCode="#,##0.0">
                  <c:v>2.9828340914783888</c:v>
                </c:pt>
                <c:pt idx="2" formatCode="#,##0.0">
                  <c:v>4.3193548387096792</c:v>
                </c:pt>
                <c:pt idx="3" formatCode="#,##0.0">
                  <c:v>3.1899999999999991</c:v>
                </c:pt>
                <c:pt idx="4" formatCode="#,##0.0">
                  <c:v>3.1058760683760691</c:v>
                </c:pt>
                <c:pt idx="5" formatCode="#,##0.0">
                  <c:v>2.974948875255623</c:v>
                </c:pt>
                <c:pt idx="6" formatCode="#,##0.0">
                  <c:v>2.908950617283951</c:v>
                </c:pt>
                <c:pt idx="7" formatCode="#,##0.0">
                  <c:v>2.8346774193548399</c:v>
                </c:pt>
                <c:pt idx="8" formatCode="#,##0.0">
                  <c:v>2.8029220779220765</c:v>
                </c:pt>
                <c:pt idx="9" formatCode="#,##0.0">
                  <c:v>2.7775051124744374</c:v>
                </c:pt>
                <c:pt idx="10" formatCode="#,##0.0">
                  <c:v>2.7766298185941038</c:v>
                </c:pt>
                <c:pt idx="11" formatCode="#,##0.0">
                  <c:v>2.0030674846625769</c:v>
                </c:pt>
              </c:numCache>
            </c:numRef>
          </c:val>
          <c:extLst>
            <c:ext xmlns:c16="http://schemas.microsoft.com/office/drawing/2014/chart" uri="{C3380CC4-5D6E-409C-BE32-E72D297353CC}">
              <c16:uniqueId val="{00000000-D855-44A7-9B79-E6ED58A76B1C}"/>
            </c:ext>
          </c:extLst>
        </c:ser>
        <c:ser>
          <c:idx val="1"/>
          <c:order val="1"/>
          <c:tx>
            <c:strRef>
              <c:f>Sheet1!$C$1</c:f>
              <c:strCache>
                <c:ptCount val="1"/>
                <c:pt idx="0">
                  <c:v>Nuolat Neringoje gyvenantys</c:v>
                </c:pt>
              </c:strCache>
            </c:strRef>
          </c:tx>
          <c:spPr>
            <a:solidFill>
              <a:schemeClr val="accent6">
                <a:lumMod val="75000"/>
              </a:schemeClr>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D855-44A7-9B79-E6ED58A76B1C}"/>
                </c:ext>
              </c:extLst>
            </c:dLbl>
            <c:dLbl>
              <c:idx val="1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D855-44A7-9B79-E6ED58A76B1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Bendras</c:v>
                </c:pt>
                <c:pt idx="2">
                  <c:v>Saugumas</c:v>
                </c:pt>
                <c:pt idx="3">
                  <c:v>Infrastruktūra</c:v>
                </c:pt>
                <c:pt idx="4">
                  <c:v>Socialiniai santykiai</c:v>
                </c:pt>
                <c:pt idx="5">
                  <c:v>Psichologinė ir fizinė savijauta</c:v>
                </c:pt>
                <c:pt idx="6">
                  <c:v>Laisvalaikis</c:v>
                </c:pt>
                <c:pt idx="7">
                  <c:v>Žalingi įpročiai</c:v>
                </c:pt>
                <c:pt idx="8">
                  <c:v>Dalyvavimas</c:v>
                </c:pt>
                <c:pt idx="9">
                  <c:v>Darbas</c:v>
                </c:pt>
                <c:pt idx="10">
                  <c:v>Švietimas</c:v>
                </c:pt>
                <c:pt idx="11">
                  <c:v>Gyvenimo salygos</c:v>
                </c:pt>
              </c:strCache>
            </c:strRef>
          </c:cat>
          <c:val>
            <c:numRef>
              <c:f>Sheet1!$C$2:$C$13</c:f>
              <c:numCache>
                <c:formatCode>General</c:formatCode>
                <c:ptCount val="12"/>
                <c:pt idx="0" formatCode="#,##0.0">
                  <c:v>2.9100622073214275</c:v>
                </c:pt>
                <c:pt idx="2" formatCode="#,##0.0">
                  <c:v>4.4285714285714288</c:v>
                </c:pt>
                <c:pt idx="3" formatCode="#,##0.0">
                  <c:v>3.0695945945945948</c:v>
                </c:pt>
                <c:pt idx="4" formatCode="#,##0.0">
                  <c:v>2.9833333333333343</c:v>
                </c:pt>
                <c:pt idx="5" formatCode="#,##0.0">
                  <c:v>2.8655251141552518</c:v>
                </c:pt>
                <c:pt idx="6" formatCode="#,##0.0">
                  <c:v>2.8356481481481475</c:v>
                </c:pt>
                <c:pt idx="7" formatCode="#,##0.0">
                  <c:v>2.841807909604519</c:v>
                </c:pt>
                <c:pt idx="8" formatCode="#,##0.0">
                  <c:v>2.772705314009662</c:v>
                </c:pt>
                <c:pt idx="9" formatCode="#,##0.0">
                  <c:v>2.707882882882882</c:v>
                </c:pt>
                <c:pt idx="10" formatCode="#,##0.0">
                  <c:v>2.7641257995735602</c:v>
                </c:pt>
                <c:pt idx="11" formatCode="#,##0.0">
                  <c:v>1.7579812206572767</c:v>
                </c:pt>
              </c:numCache>
            </c:numRef>
          </c:val>
          <c:extLst>
            <c:ext xmlns:c16="http://schemas.microsoft.com/office/drawing/2014/chart" uri="{C3380CC4-5D6E-409C-BE32-E72D297353CC}">
              <c16:uniqueId val="{00000001-D855-44A7-9B79-E6ED58A76B1C}"/>
            </c:ext>
          </c:extLst>
        </c:ser>
        <c:ser>
          <c:idx val="2"/>
          <c:order val="2"/>
          <c:tx>
            <c:strRef>
              <c:f>Sheet1!$D$1</c:f>
              <c:strCache>
                <c:ptCount val="1"/>
                <c:pt idx="0">
                  <c:v>Nerigoje gyvenantys dalį metų</c:v>
                </c:pt>
              </c:strCache>
            </c:strRef>
          </c:tx>
          <c:spPr>
            <a:solidFill>
              <a:srgbClr val="FFC000"/>
            </a:solidFill>
            <a:ln>
              <a:noFill/>
            </a:ln>
            <a:effectLst/>
          </c:spPr>
          <c:invertIfNegative val="0"/>
          <c:dLbls>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D855-44A7-9B79-E6ED58A76B1C}"/>
                </c:ext>
              </c:extLst>
            </c:dLbl>
            <c:dLbl>
              <c:idx val="1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6-D855-44A7-9B79-E6ED58A76B1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Bendras</c:v>
                </c:pt>
                <c:pt idx="2">
                  <c:v>Saugumas</c:v>
                </c:pt>
                <c:pt idx="3">
                  <c:v>Infrastruktūra</c:v>
                </c:pt>
                <c:pt idx="4">
                  <c:v>Socialiniai santykiai</c:v>
                </c:pt>
                <c:pt idx="5">
                  <c:v>Psichologinė ir fizinė savijauta</c:v>
                </c:pt>
                <c:pt idx="6">
                  <c:v>Laisvalaikis</c:v>
                </c:pt>
                <c:pt idx="7">
                  <c:v>Žalingi įpročiai</c:v>
                </c:pt>
                <c:pt idx="8">
                  <c:v>Dalyvavimas</c:v>
                </c:pt>
                <c:pt idx="9">
                  <c:v>Darbas</c:v>
                </c:pt>
                <c:pt idx="10">
                  <c:v>Švietimas</c:v>
                </c:pt>
                <c:pt idx="11">
                  <c:v>Gyvenimo salygos</c:v>
                </c:pt>
              </c:strCache>
            </c:strRef>
          </c:cat>
          <c:val>
            <c:numRef>
              <c:f>Sheet1!$D$2:$D$13</c:f>
              <c:numCache>
                <c:formatCode>General</c:formatCode>
                <c:ptCount val="12"/>
                <c:pt idx="0" formatCode="#,##0.0">
                  <c:v>3.0415349515672316</c:v>
                </c:pt>
                <c:pt idx="2" formatCode="#,##0.0">
                  <c:v>4.2294117647058851</c:v>
                </c:pt>
                <c:pt idx="3" formatCode="#,##0.0">
                  <c:v>3.2879120879120873</c:v>
                </c:pt>
                <c:pt idx="4" formatCode="#,##0.0">
                  <c:v>3.2056201550387602</c:v>
                </c:pt>
                <c:pt idx="5" formatCode="#,##0.0">
                  <c:v>3.0637037037037032</c:v>
                </c:pt>
                <c:pt idx="6" formatCode="#,##0.0">
                  <c:v>2.9675925925925917</c:v>
                </c:pt>
                <c:pt idx="7" formatCode="#,##0.0">
                  <c:v>2.8282051282051284</c:v>
                </c:pt>
                <c:pt idx="8" formatCode="#,##0.0">
                  <c:v>2.8274509803921566</c:v>
                </c:pt>
                <c:pt idx="9" formatCode="#,##0.0">
                  <c:v>2.8353932584269659</c:v>
                </c:pt>
                <c:pt idx="10" formatCode="#,##0.0">
                  <c:v>2.7881061100239162</c:v>
                </c:pt>
                <c:pt idx="11" formatCode="#,##0.0">
                  <c:v>2.192210144927536</c:v>
                </c:pt>
              </c:numCache>
            </c:numRef>
          </c:val>
          <c:extLst>
            <c:ext xmlns:c16="http://schemas.microsoft.com/office/drawing/2014/chart" uri="{C3380CC4-5D6E-409C-BE32-E72D297353CC}">
              <c16:uniqueId val="{00000002-D855-44A7-9B79-E6ED58A76B1C}"/>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Pagal vaikus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5438991766364634"/>
          <c:y val="0.11805110208670334"/>
          <c:w val="0.37752412772036015"/>
          <c:h val="0.85155895822329575"/>
        </c:manualLayout>
      </c:layout>
      <c:barChart>
        <c:barDir val="bar"/>
        <c:grouping val="clustered"/>
        <c:varyColors val="0"/>
        <c:ser>
          <c:idx val="0"/>
          <c:order val="0"/>
          <c:tx>
            <c:strRef>
              <c:f>Sheet1!$B$1</c:f>
              <c:strCache>
                <c:ptCount val="1"/>
                <c:pt idx="0">
                  <c:v>Bendras</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Bendras</c:v>
                </c:pt>
                <c:pt idx="2">
                  <c:v>Saugumas</c:v>
                </c:pt>
                <c:pt idx="3">
                  <c:v>Infrastruktūra</c:v>
                </c:pt>
                <c:pt idx="4">
                  <c:v>Socialiniai santykiai</c:v>
                </c:pt>
                <c:pt idx="5">
                  <c:v>Psichologinė ir fizinė savijauta</c:v>
                </c:pt>
                <c:pt idx="6">
                  <c:v>Laisvalaikis</c:v>
                </c:pt>
                <c:pt idx="7">
                  <c:v>Žalingi įpročiai</c:v>
                </c:pt>
                <c:pt idx="8">
                  <c:v>Dalyvavimas</c:v>
                </c:pt>
                <c:pt idx="9">
                  <c:v>Darbas</c:v>
                </c:pt>
                <c:pt idx="10">
                  <c:v>Švietimas</c:v>
                </c:pt>
                <c:pt idx="11">
                  <c:v>Gyvenimo salygos</c:v>
                </c:pt>
              </c:strCache>
            </c:strRef>
          </c:cat>
          <c:val>
            <c:numRef>
              <c:f>Sheet1!$B$2:$B$13</c:f>
              <c:numCache>
                <c:formatCode>General</c:formatCode>
                <c:ptCount val="12"/>
                <c:pt idx="0" formatCode="#,##0.0">
                  <c:v>2.9828340914783888</c:v>
                </c:pt>
                <c:pt idx="2" formatCode="#,##0.0">
                  <c:v>4.3193548387096792</c:v>
                </c:pt>
                <c:pt idx="3" formatCode="#,##0.0">
                  <c:v>3.1899999999999991</c:v>
                </c:pt>
                <c:pt idx="4" formatCode="#,##0.0">
                  <c:v>3.1058760683760691</c:v>
                </c:pt>
                <c:pt idx="5" formatCode="#,##0.0">
                  <c:v>2.974948875255623</c:v>
                </c:pt>
                <c:pt idx="6" formatCode="#,##0.0">
                  <c:v>2.908950617283951</c:v>
                </c:pt>
                <c:pt idx="7" formatCode="#,##0.0">
                  <c:v>2.8346774193548399</c:v>
                </c:pt>
                <c:pt idx="8" formatCode="#,##0.0">
                  <c:v>2.8029220779220765</c:v>
                </c:pt>
                <c:pt idx="9" formatCode="#,##0.0">
                  <c:v>2.7775051124744374</c:v>
                </c:pt>
                <c:pt idx="10" formatCode="#,##0.0">
                  <c:v>2.7766298185941038</c:v>
                </c:pt>
                <c:pt idx="11" formatCode="#,##0.0">
                  <c:v>2.0030674846625769</c:v>
                </c:pt>
              </c:numCache>
            </c:numRef>
          </c:val>
          <c:extLst>
            <c:ext xmlns:c16="http://schemas.microsoft.com/office/drawing/2014/chart" uri="{C3380CC4-5D6E-409C-BE32-E72D297353CC}">
              <c16:uniqueId val="{00000000-F60D-4853-8029-E44EA552FCF2}"/>
            </c:ext>
          </c:extLst>
        </c:ser>
        <c:ser>
          <c:idx val="1"/>
          <c:order val="1"/>
          <c:tx>
            <c:strRef>
              <c:f>Sheet1!$C$1</c:f>
              <c:strCache>
                <c:ptCount val="1"/>
                <c:pt idx="0">
                  <c:v>Turi vaikų</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Bendras</c:v>
                </c:pt>
                <c:pt idx="2">
                  <c:v>Saugumas</c:v>
                </c:pt>
                <c:pt idx="3">
                  <c:v>Infrastruktūra</c:v>
                </c:pt>
                <c:pt idx="4">
                  <c:v>Socialiniai santykiai</c:v>
                </c:pt>
                <c:pt idx="5">
                  <c:v>Psichologinė ir fizinė savijauta</c:v>
                </c:pt>
                <c:pt idx="6">
                  <c:v>Laisvalaikis</c:v>
                </c:pt>
                <c:pt idx="7">
                  <c:v>Žalingi įpročiai</c:v>
                </c:pt>
                <c:pt idx="8">
                  <c:v>Dalyvavimas</c:v>
                </c:pt>
                <c:pt idx="9">
                  <c:v>Darbas</c:v>
                </c:pt>
                <c:pt idx="10">
                  <c:v>Švietimas</c:v>
                </c:pt>
                <c:pt idx="11">
                  <c:v>Gyvenimo salygos</c:v>
                </c:pt>
              </c:strCache>
            </c:strRef>
          </c:cat>
          <c:val>
            <c:numRef>
              <c:f>Sheet1!$C$2:$C$13</c:f>
              <c:numCache>
                <c:formatCode>General</c:formatCode>
                <c:ptCount val="12"/>
                <c:pt idx="0" formatCode="#,##0.0">
                  <c:v>2.9704648316492182</c:v>
                </c:pt>
                <c:pt idx="2" formatCode="#,##0.0">
                  <c:v>4.3333333333333313</c:v>
                </c:pt>
                <c:pt idx="3" formatCode="#,##0.0">
                  <c:v>3.19277108433735</c:v>
                </c:pt>
                <c:pt idx="4" formatCode="#,##0.0">
                  <c:v>3.0377192982456132</c:v>
                </c:pt>
                <c:pt idx="5" formatCode="#,##0.0">
                  <c:v>2.9248995983935751</c:v>
                </c:pt>
                <c:pt idx="6" formatCode="#,##0.0">
                  <c:v>2.8148148148148158</c:v>
                </c:pt>
                <c:pt idx="7" formatCode="#,##0.0">
                  <c:v>2.8941798941798949</c:v>
                </c:pt>
                <c:pt idx="8" formatCode="#,##0.0">
                  <c:v>2.819736842105264</c:v>
                </c:pt>
                <c:pt idx="9" formatCode="#,##0.0">
                  <c:v>2.6837448559670785</c:v>
                </c:pt>
                <c:pt idx="10" formatCode="#,##0.0">
                  <c:v>2.8858322608322613</c:v>
                </c:pt>
                <c:pt idx="11" formatCode="#,##0.0">
                  <c:v>1.9756410256410259</c:v>
                </c:pt>
              </c:numCache>
            </c:numRef>
          </c:val>
          <c:extLst>
            <c:ext xmlns:c16="http://schemas.microsoft.com/office/drawing/2014/chart" uri="{C3380CC4-5D6E-409C-BE32-E72D297353CC}">
              <c16:uniqueId val="{00000001-F60D-4853-8029-E44EA552FCF2}"/>
            </c:ext>
          </c:extLst>
        </c:ser>
        <c:ser>
          <c:idx val="2"/>
          <c:order val="2"/>
          <c:tx>
            <c:strRef>
              <c:f>Sheet1!$D$1</c:f>
              <c:strCache>
                <c:ptCount val="1"/>
                <c:pt idx="0">
                  <c:v>Vaikų neturi</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Bendras</c:v>
                </c:pt>
                <c:pt idx="2">
                  <c:v>Saugumas</c:v>
                </c:pt>
                <c:pt idx="3">
                  <c:v>Infrastruktūra</c:v>
                </c:pt>
                <c:pt idx="4">
                  <c:v>Socialiniai santykiai</c:v>
                </c:pt>
                <c:pt idx="5">
                  <c:v>Psichologinė ir fizinė savijauta</c:v>
                </c:pt>
                <c:pt idx="6">
                  <c:v>Laisvalaikis</c:v>
                </c:pt>
                <c:pt idx="7">
                  <c:v>Žalingi įpročiai</c:v>
                </c:pt>
                <c:pt idx="8">
                  <c:v>Dalyvavimas</c:v>
                </c:pt>
                <c:pt idx="9">
                  <c:v>Darbas</c:v>
                </c:pt>
                <c:pt idx="10">
                  <c:v>Švietimas</c:v>
                </c:pt>
                <c:pt idx="11">
                  <c:v>Gyvenimo salygos</c:v>
                </c:pt>
              </c:strCache>
            </c:strRef>
          </c:cat>
          <c:val>
            <c:numRef>
              <c:f>Sheet1!$D$2:$D$13</c:f>
              <c:numCache>
                <c:formatCode>General</c:formatCode>
                <c:ptCount val="12"/>
                <c:pt idx="0" formatCode="#,##0.0">
                  <c:v>2.9937590744060363</c:v>
                </c:pt>
                <c:pt idx="2" formatCode="#,##0.0">
                  <c:v>4.3062500000000004</c:v>
                </c:pt>
                <c:pt idx="3" formatCode="#,##0.0">
                  <c:v>3.1871951219512189</c:v>
                </c:pt>
                <c:pt idx="4" formatCode="#,##0.0">
                  <c:v>3.1706250000000002</c:v>
                </c:pt>
                <c:pt idx="5" formatCode="#,##0.0">
                  <c:v>3.0268750000000004</c:v>
                </c:pt>
                <c:pt idx="6" formatCode="#,##0.0">
                  <c:v>2.8551912568306022</c:v>
                </c:pt>
                <c:pt idx="7" formatCode="#,##0.0">
                  <c:v>3.0464480874316933</c:v>
                </c:pt>
                <c:pt idx="8" formatCode="#,##0.0">
                  <c:v>2.7865384615384627</c:v>
                </c:pt>
                <c:pt idx="9" formatCode="#,##0.0">
                  <c:v>2.8701219512195122</c:v>
                </c:pt>
                <c:pt idx="10" formatCode="#,##0.0">
                  <c:v>2.6541907166907159</c:v>
                </c:pt>
                <c:pt idx="11" formatCode="#,##0.0">
                  <c:v>2.0282352941176476</c:v>
                </c:pt>
              </c:numCache>
            </c:numRef>
          </c:val>
          <c:extLst>
            <c:ext xmlns:c16="http://schemas.microsoft.com/office/drawing/2014/chart" uri="{C3380CC4-5D6E-409C-BE32-E72D297353CC}">
              <c16:uniqueId val="{00000002-F60D-4853-8029-E44EA552FCF2}"/>
            </c:ext>
          </c:extLst>
        </c:ser>
        <c:dLbls>
          <c:dLblPos val="outEnd"/>
          <c:showLegendKey val="0"/>
          <c:showVal val="1"/>
          <c:showCatName val="0"/>
          <c:showSerName val="0"/>
          <c:showPercent val="0"/>
          <c:showBubbleSize val="0"/>
        </c:dLbls>
        <c:gapWidth val="40"/>
        <c:axId val="1890093024"/>
        <c:axId val="1890093504"/>
      </c:barChart>
      <c:catAx>
        <c:axId val="18900930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0093504"/>
        <c:crosses val="autoZero"/>
        <c:auto val="1"/>
        <c:lblAlgn val="ctr"/>
        <c:lblOffset val="100"/>
        <c:noMultiLvlLbl val="0"/>
      </c:catAx>
      <c:valAx>
        <c:axId val="1890093504"/>
        <c:scaling>
          <c:orientation val="minMax"/>
          <c:min val="1"/>
        </c:scaling>
        <c:delete val="1"/>
        <c:axPos val="t"/>
        <c:numFmt formatCode="#,##0.0" sourceLinked="1"/>
        <c:majorTickMark val="out"/>
        <c:minorTickMark val="none"/>
        <c:tickLblPos val="nextTo"/>
        <c:crossAx val="1890093024"/>
        <c:crosses val="autoZero"/>
        <c:crossBetween val="between"/>
      </c:valAx>
      <c:spPr>
        <a:noFill/>
        <a:ln>
          <a:noFill/>
        </a:ln>
        <a:effectLst/>
      </c:spPr>
    </c:plotArea>
    <c:legend>
      <c:legendPos val="r"/>
      <c:layout>
        <c:manualLayout>
          <c:xMode val="edge"/>
          <c:yMode val="edge"/>
          <c:x val="0.83068308115432743"/>
          <c:y val="0.24437405425724551"/>
          <c:w val="0.16709723324054346"/>
          <c:h val="0.4801157993750592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655600482372137E-2"/>
          <c:y val="3.0968468468468468E-2"/>
          <c:w val="0.9660767905319595"/>
          <c:h val="0.9332579626870966"/>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F1A50542-B186-4C66-96DA-F24B71C08B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B028-43B0-AEC0-AF76207D38A5}"/>
                </c:ext>
              </c:extLst>
            </c:dLbl>
            <c:dLbl>
              <c:idx val="1"/>
              <c:tx>
                <c:rich>
                  <a:bodyPr/>
                  <a:lstStyle/>
                  <a:p>
                    <a:fld id="{7F22470D-3977-495C-92F8-B92CF64740E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028-43B0-AEC0-AF76207D38A5}"/>
                </c:ext>
              </c:extLst>
            </c:dLbl>
            <c:dLbl>
              <c:idx val="2"/>
              <c:layout>
                <c:manualLayout>
                  <c:x val="-5.202937252721352E-3"/>
                  <c:y val="2.715547084379104E-3"/>
                </c:manualLayout>
              </c:layout>
              <c:tx>
                <c:rich>
                  <a:bodyPr/>
                  <a:lstStyle/>
                  <a:p>
                    <a:fld id="{F0680C66-D7C6-4A08-B140-47A0BF722C3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B028-43B0-AEC0-AF76207D38A5}"/>
                </c:ext>
              </c:extLst>
            </c:dLbl>
            <c:dLbl>
              <c:idx val="3"/>
              <c:tx>
                <c:rich>
                  <a:bodyPr/>
                  <a:lstStyle/>
                  <a:p>
                    <a:fld id="{5DAE7FF8-281B-466C-8D10-738E5ED480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B028-43B0-AEC0-AF76207D38A5}"/>
                </c:ext>
              </c:extLst>
            </c:dLbl>
            <c:dLbl>
              <c:idx val="4"/>
              <c:layout>
                <c:manualLayout>
                  <c:x val="-3.0246197429331795E-3"/>
                  <c:y val="-7.3319771278235815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0E896179-C42C-4398-9AD3-9BCC1722E003}" type="CELLRANGE">
                      <a:rPr lang="lt-LT" dirty="0"/>
                      <a:pPr>
                        <a:defRPr/>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layout>
                    <c:manualLayout>
                      <c:w val="8.7281164832599928E-2"/>
                      <c:h val="0.15644266753108019"/>
                    </c:manualLayout>
                  </c15:layout>
                  <c15:dlblFieldTable/>
                  <c15:showDataLabelsRange val="1"/>
                </c:ext>
                <c:ext xmlns:c16="http://schemas.microsoft.com/office/drawing/2014/chart" uri="{C3380CC4-5D6E-409C-BE32-E72D297353CC}">
                  <c16:uniqueId val="{00000004-B028-43B0-AEC0-AF76207D38A5}"/>
                </c:ext>
              </c:extLst>
            </c:dLbl>
            <c:dLbl>
              <c:idx val="5"/>
              <c:layout>
                <c:manualLayout>
                  <c:x val="-7.2004972898426944E-2"/>
                  <c:y val="-8.1466412531373128E-3"/>
                </c:manualLayout>
              </c:layout>
              <c:tx>
                <c:rich>
                  <a:bodyPr/>
                  <a:lstStyle/>
                  <a:p>
                    <a:fld id="{C812C8B6-F06F-4F41-92ED-421ABAC63662}"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tx>
                <c:rich>
                  <a:bodyPr/>
                  <a:lstStyle/>
                  <a:p>
                    <a:fld id="{A4D987FC-57EC-43AF-B3CD-568FB8740F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028-43B0-AEC0-AF76207D38A5}"/>
                </c:ext>
              </c:extLst>
            </c:dLbl>
            <c:dLbl>
              <c:idx val="7"/>
              <c:layout>
                <c:manualLayout>
                  <c:x val="-5.0900067048888012E-2"/>
                  <c:y val="1.6293282506274626E-2"/>
                </c:manualLayout>
              </c:layout>
              <c:tx>
                <c:rich>
                  <a:bodyPr/>
                  <a:lstStyle/>
                  <a:p>
                    <a:fld id="{49C8B937-F187-42D7-A698-99CC8B7E882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B028-43B0-AEC0-AF76207D38A5}"/>
                </c:ext>
              </c:extLst>
            </c:dLbl>
            <c:dLbl>
              <c:idx val="8"/>
              <c:layout>
                <c:manualLayout>
                  <c:x val="-4.1848299912816043E-2"/>
                  <c:y val="5.690483790877493E-2"/>
                </c:manualLayout>
              </c:layout>
              <c:tx>
                <c:rich>
                  <a:bodyPr/>
                  <a:lstStyle/>
                  <a:p>
                    <a:fld id="{73AEB7FB-775C-435D-9FC5-D0DD9726C8D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tx>
                <c:rich>
                  <a:bodyPr/>
                  <a:lstStyle/>
                  <a:p>
                    <a:fld id="{8C635A4E-750A-4686-A82C-9B23428CCC2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0-0798-47AD-946E-01296A4BD42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Sheet1!$A$2:$A$11</c:f>
              <c:numCache>
                <c:formatCode>General</c:formatCode>
                <c:ptCount val="10"/>
                <c:pt idx="0">
                  <c:v>0.496</c:v>
                </c:pt>
                <c:pt idx="1">
                  <c:v>0.42599999999999999</c:v>
                </c:pt>
                <c:pt idx="2">
                  <c:v>0.58399999999999996</c:v>
                </c:pt>
                <c:pt idx="3">
                  <c:v>0.46100000000000002</c:v>
                </c:pt>
                <c:pt idx="4">
                  <c:v>0.58799999999999997</c:v>
                </c:pt>
                <c:pt idx="5">
                  <c:v>0.58299999999999996</c:v>
                </c:pt>
                <c:pt idx="6">
                  <c:v>0.498</c:v>
                </c:pt>
                <c:pt idx="7">
                  <c:v>0.56799999999999995</c:v>
                </c:pt>
                <c:pt idx="8">
                  <c:v>0.314</c:v>
                </c:pt>
                <c:pt idx="9">
                  <c:v>0.28399999999999997</c:v>
                </c:pt>
              </c:numCache>
            </c:numRef>
          </c:xVal>
          <c:yVal>
            <c:numRef>
              <c:f>Sheet1!$B$2:$B$11</c:f>
              <c:numCache>
                <c:formatCode>General</c:formatCode>
                <c:ptCount val="10"/>
                <c:pt idx="0">
                  <c:v>2.7766298185941038</c:v>
                </c:pt>
                <c:pt idx="1">
                  <c:v>3.1899999999999991</c:v>
                </c:pt>
                <c:pt idx="2">
                  <c:v>2.7775051124744374</c:v>
                </c:pt>
                <c:pt idx="3">
                  <c:v>2.0030674846625769</c:v>
                </c:pt>
                <c:pt idx="4">
                  <c:v>2.974948875255623</c:v>
                </c:pt>
                <c:pt idx="5">
                  <c:v>2.908950617283951</c:v>
                </c:pt>
                <c:pt idx="6">
                  <c:v>3.1058760683760691</c:v>
                </c:pt>
                <c:pt idx="7">
                  <c:v>2.8029220779220765</c:v>
                </c:pt>
                <c:pt idx="8">
                  <c:v>4.3193548387096792</c:v>
                </c:pt>
                <c:pt idx="9">
                  <c:v>2.8346774193548399</c:v>
                </c:pt>
              </c:numCache>
            </c:numRef>
          </c:yVal>
          <c:smooth val="0"/>
          <c:extLst>
            <c:ext xmlns:c15="http://schemas.microsoft.com/office/drawing/2012/chart" uri="{02D57815-91ED-43cb-92C2-25804820EDAC}">
              <c15:datalabelsRange>
                <c15:f>Sheet1!$C$2:$C$11</c15:f>
                <c15:dlblRangeCache>
                  <c:ptCount val="10"/>
                  <c:pt idx="0">
                    <c:v>Švietimas</c:v>
                  </c:pt>
                  <c:pt idx="1">
                    <c:v>Infrastruktūra</c:v>
                  </c:pt>
                  <c:pt idx="2">
                    <c:v>Darbas</c:v>
                  </c:pt>
                  <c:pt idx="3">
                    <c:v>Gyvenimo salygos</c:v>
                  </c:pt>
                  <c:pt idx="4">
                    <c:v>Psichologinė ir fizinė savijauta</c:v>
                  </c:pt>
                  <c:pt idx="5">
                    <c:v>Laisvalaikis</c:v>
                  </c:pt>
                  <c:pt idx="6">
                    <c:v>Socialiniai santykiai</c:v>
                  </c:pt>
                  <c:pt idx="7">
                    <c:v>Dalyvavimas</c:v>
                  </c:pt>
                  <c:pt idx="8">
                    <c:v>Saugumas</c:v>
                  </c:pt>
                  <c:pt idx="9">
                    <c:v>Žalingi įpročiai</c:v>
                  </c:pt>
                </c15:dlblRangeCache>
              </c15:datalabelsRange>
            </c:ext>
            <c:ext xmlns:c16="http://schemas.microsoft.com/office/drawing/2014/chart" uri="{C3380CC4-5D6E-409C-BE32-E72D297353CC}">
              <c16:uniqueId val="{00000000-B028-43B0-AEC0-AF76207D38A5}"/>
            </c:ext>
          </c:extLst>
        </c:ser>
        <c:dLbls>
          <c:showLegendKey val="0"/>
          <c:showVal val="1"/>
          <c:showCatName val="0"/>
          <c:showSerName val="0"/>
          <c:showPercent val="0"/>
          <c:showBubbleSize val="0"/>
        </c:dLbls>
        <c:axId val="186283984"/>
        <c:axId val="186291184"/>
      </c:scatterChart>
      <c:valAx>
        <c:axId val="186283984"/>
        <c:scaling>
          <c:orientation val="minMax"/>
          <c:max val="0.60000000000000009"/>
          <c:min val="0.28000000000000003"/>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 val="autoZero"/>
        <c:crossBetween val="midCat"/>
        <c:majorUnit val="0.16000000000000003"/>
      </c:valAx>
      <c:valAx>
        <c:axId val="186291184"/>
        <c:scaling>
          <c:orientation val="minMax"/>
          <c:max val="4.4000000000000004"/>
          <c:min val="1.9"/>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83984"/>
        <c:crosses val="autoZero"/>
        <c:crossBetween val="midCat"/>
        <c:majorUnit val="1.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2DB60055-0BB6-45EE-927A-0E4C974FCCB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89E48906-E289-41CF-AD0E-812E01F53D6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65F2D398-C014-414F-B98B-51FA66DABA2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515B4570-AA10-46FF-B86E-2DBA465C3D9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FFE2EABC-925B-4D47-9C86-D475CF28357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D65E719D-F3D6-43A5-8F10-7C241717686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17182D0-AFCF-4330-B413-17C65A7F6027}"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8B0A29CB-F0A7-40B3-A79C-BE1D24599A3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095B2CC3-CAD9-4843-80A3-60CE28CFA8D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F58A5BD-B779-4DFB-9E40-CFD73F2C610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961E989A-8CDB-4240-895C-92FC70858AF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1A3F42CB-45A6-4685-80AC-F2A7E8E43B7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1DB27283-6C1B-4BA7-9528-4884E31F573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C076A489-0396-4334-B3AC-85CFA822535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15CCAFBC-7B8B-49AC-B8F6-82043BD076A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045A013F-E56F-421C-983E-92F08967D0F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B8804949-A497-470F-B2EF-794D71D51EE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1E5C54C9-4B58-49EF-BADB-98C541EDC22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57FAC46F-80FA-47DE-81FE-E4F389E7446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EB344538-32BE-4048-8FE1-D5E52BF72DF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64CC600-FA34-431E-9B6C-ADAF3294065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2ED2010-A350-46A2-9967-DF0DF41849B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5B4C9C62-4A1C-434C-BF58-B747901944F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8DF3CC-D45E-4178-A8D9-2B88BC8EFC7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2D6D73F-1146-40A3-B4B7-D30ED237FBF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23E179D2-9CDC-4E66-AD2A-1F9A5732CF3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A5D95C0-1583-43EF-A25F-161FAAD3C23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83C181ED-435C-4894-B770-C59AFAD4116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70FF07F2-D667-481C-88AA-9631169626A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C53E8CD2-D814-415B-94B2-8CE88AB3E40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8DAB8E76-E057-4F27-B65E-C2F85A00E58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39BB63E-5CD4-42D7-A26A-E05C6FDE0D4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7E1058F4-B6ED-4309-A71F-1751405542A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C2EC9006-DD6D-4065-9EE8-531F71B0DEF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E6A34264-18E8-4930-9E3F-0262306D59B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71EBF72F-CD19-429A-B0FA-F164553291C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EF709C5A-A863-4489-A58B-CF2077EF034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001423D9-DD6A-40A8-B707-DEF92A2E890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A3D7C1E1-42A2-4FCD-9089-F14EE30E5CB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a:lstStyle/>
                  <a:p>
                    <a:fld id="{C816DC12-6958-4930-92DC-DA34FBFE68C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t-LT" dirty="0"/>
              <a:t>Veikla</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981203969443799"/>
          <c:y val="0.17158596282868868"/>
          <c:w val="0.56502585976826625"/>
          <c:h val="0.77818373795774265"/>
        </c:manualLayout>
      </c:layout>
      <c:barChart>
        <c:barDir val="bar"/>
        <c:grouping val="clustered"/>
        <c:varyColors val="0"/>
        <c:ser>
          <c:idx val="0"/>
          <c:order val="0"/>
          <c:tx>
            <c:strRef>
              <c:f>Sheet1!$B$1</c:f>
              <c:strCache>
                <c:ptCount val="1"/>
                <c:pt idx="0">
                  <c:v>Lytis</c:v>
                </c:pt>
              </c:strCache>
            </c:strRef>
          </c:tx>
          <c:spPr>
            <a:solidFill>
              <a:schemeClr val="accent6">
                <a:lumMod val="75000"/>
              </a:schemeClr>
            </a:solidFill>
            <a:ln w="19050">
              <a:noFill/>
            </a:ln>
            <a:effectLst/>
          </c:spPr>
          <c:invertIfNegative val="0"/>
          <c:dPt>
            <c:idx val="0"/>
            <c:invertIfNegative val="0"/>
            <c:bubble3D val="0"/>
            <c:spPr>
              <a:solidFill>
                <a:schemeClr val="accent6">
                  <a:lumMod val="75000"/>
                </a:schemeClr>
              </a:solidFill>
              <a:ln w="19050">
                <a:noFill/>
              </a:ln>
              <a:effectLst/>
            </c:spPr>
            <c:extLst>
              <c:ext xmlns:c16="http://schemas.microsoft.com/office/drawing/2014/chart" uri="{C3380CC4-5D6E-409C-BE32-E72D297353CC}">
                <c16:uniqueId val="{00000001-3A4C-4EFD-B5A8-B7A2D05BE11E}"/>
              </c:ext>
            </c:extLst>
          </c:dPt>
          <c:dPt>
            <c:idx val="1"/>
            <c:invertIfNegative val="0"/>
            <c:bubble3D val="0"/>
            <c:spPr>
              <a:solidFill>
                <a:schemeClr val="accent6">
                  <a:lumMod val="75000"/>
                </a:schemeClr>
              </a:solidFill>
              <a:ln w="19050">
                <a:noFill/>
              </a:ln>
              <a:effectLst/>
            </c:spPr>
            <c:extLst>
              <c:ext xmlns:c16="http://schemas.microsoft.com/office/drawing/2014/chart" uri="{C3380CC4-5D6E-409C-BE32-E72D297353CC}">
                <c16:uniqueId val="{00000003-3A4C-4EFD-B5A8-B7A2D05BE11E}"/>
              </c:ext>
            </c:extLst>
          </c:dPt>
          <c:dPt>
            <c:idx val="2"/>
            <c:invertIfNegative val="0"/>
            <c:bubble3D val="0"/>
            <c:spPr>
              <a:solidFill>
                <a:schemeClr val="accent6">
                  <a:lumMod val="75000"/>
                </a:schemeClr>
              </a:solidFill>
              <a:ln w="19050">
                <a:noFill/>
              </a:ln>
              <a:effectLst/>
            </c:spPr>
            <c:extLst>
              <c:ext xmlns:c16="http://schemas.microsoft.com/office/drawing/2014/chart" uri="{C3380CC4-5D6E-409C-BE32-E72D297353CC}">
                <c16:uniqueId val="{00000005-3A4C-4EFD-B5A8-B7A2D05BE11E}"/>
              </c:ext>
            </c:extLst>
          </c:dPt>
          <c:dPt>
            <c:idx val="3"/>
            <c:invertIfNegative val="0"/>
            <c:bubble3D val="0"/>
            <c:spPr>
              <a:solidFill>
                <a:schemeClr val="accent6">
                  <a:lumMod val="75000"/>
                </a:schemeClr>
              </a:solidFill>
              <a:ln w="19050">
                <a:noFill/>
              </a:ln>
              <a:effectLst/>
            </c:spPr>
            <c:extLst>
              <c:ext xmlns:c16="http://schemas.microsoft.com/office/drawing/2014/chart" uri="{C3380CC4-5D6E-409C-BE32-E72D297353CC}">
                <c16:uniqueId val="{00000007-3A4C-4EFD-B5A8-B7A2D05BE11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Dirbu pilną dieną</c:v>
                </c:pt>
                <c:pt idx="1">
                  <c:v>Dirbu sezoninį darbą</c:v>
                </c:pt>
                <c:pt idx="2">
                  <c:v>Mokausi / studijuoju</c:v>
                </c:pt>
                <c:pt idx="3">
                  <c:v>Dirbu dalį dienos</c:v>
                </c:pt>
                <c:pt idx="4">
                  <c:v>Motinystės/tėvystės atostogose</c:v>
                </c:pt>
                <c:pt idx="5">
                  <c:v>Ieškau darbo</c:v>
                </c:pt>
                <c:pt idx="6">
                  <c:v>Esu namų šeimininkas /-ė</c:v>
                </c:pt>
                <c:pt idx="7">
                  <c:v>Nedirbu ir darbo neieškau</c:v>
                </c:pt>
              </c:strCache>
            </c:strRef>
          </c:cat>
          <c:val>
            <c:numRef>
              <c:f>Sheet1!$B$2:$B$9</c:f>
              <c:numCache>
                <c:formatCode>###0%</c:formatCode>
                <c:ptCount val="8"/>
                <c:pt idx="0">
                  <c:v>0.53301886792452835</c:v>
                </c:pt>
                <c:pt idx="1">
                  <c:v>0.20754716981132076</c:v>
                </c:pt>
                <c:pt idx="2">
                  <c:v>0.19339622641509435</c:v>
                </c:pt>
                <c:pt idx="3">
                  <c:v>0.12264150943396226</c:v>
                </c:pt>
                <c:pt idx="4">
                  <c:v>7.0754716981132074E-2</c:v>
                </c:pt>
                <c:pt idx="5">
                  <c:v>6.6037735849056603E-2</c:v>
                </c:pt>
                <c:pt idx="6">
                  <c:v>3.3018867924528301E-2</c:v>
                </c:pt>
                <c:pt idx="7">
                  <c:v>9.433962264150943E-3</c:v>
                </c:pt>
              </c:numCache>
            </c:numRef>
          </c:val>
          <c:extLst>
            <c:ext xmlns:c16="http://schemas.microsoft.com/office/drawing/2014/chart" uri="{C3380CC4-5D6E-409C-BE32-E72D297353CC}">
              <c16:uniqueId val="{00000008-3A4C-4EFD-B5A8-B7A2D05BE11E}"/>
            </c:ext>
          </c:extLst>
        </c:ser>
        <c:dLbls>
          <c:showLegendKey val="0"/>
          <c:showVal val="0"/>
          <c:showCatName val="0"/>
          <c:showSerName val="0"/>
          <c:showPercent val="0"/>
          <c:showBubbleSize val="0"/>
        </c:dLbls>
        <c:gapWidth val="40"/>
        <c:axId val="1029453584"/>
        <c:axId val="1029453104"/>
      </c:barChart>
      <c:valAx>
        <c:axId val="1029453104"/>
        <c:scaling>
          <c:orientation val="minMax"/>
        </c:scaling>
        <c:delete val="1"/>
        <c:axPos val="t"/>
        <c:numFmt formatCode="###0%" sourceLinked="1"/>
        <c:majorTickMark val="out"/>
        <c:minorTickMark val="none"/>
        <c:tickLblPos val="nextTo"/>
        <c:crossAx val="1029453584"/>
        <c:crosses val="autoZero"/>
        <c:crossBetween val="between"/>
      </c:valAx>
      <c:catAx>
        <c:axId val="102945358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9453104"/>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2E05790E-F2E2-44D0-A13B-53799868998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66534211-5F1D-421B-B0FA-BEE373940DB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E057EA5E-4124-47C2-A75B-D95BFC3137F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F92C886B-0B19-40B6-9580-F744061FE16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81AFC833-CD3B-4364-B883-831E4AB7C82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831E9F03-FA6D-49D0-B057-9D1B6B9750F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F319A5A-400A-4347-842F-0FB22E7894EC}"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10F97187-2236-46CE-A464-EAEB422539D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43B3EB0C-F252-4AA3-90A6-427853F4CA7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941F336-EFCA-43DD-B0F7-43771F20381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37EA3A67-5CA2-4C20-B47B-A233FBBA141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119510FA-12EC-4600-AA99-61BF8CB5064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4C5AD5A0-3607-40B2-938D-1E112DA460A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45C5EC08-C115-4013-81AD-7C16BD42FBE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1395CCB7-D139-4DBD-A88D-7AC7EFEEEC9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2FC982F3-192D-4161-9A31-8BC460D444E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D5ECCBEF-E6AC-4EBC-9097-D8A8E1EAA05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6DD1EFA1-ED31-4A7D-BDEA-DB14FB1786F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B489D35B-F8EB-488F-BE22-EAB03B6443A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89C457A-FB95-445E-A7BA-9374CE2C259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F8BEF84-629E-4D5B-946F-E2D05791DA2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6AF5872-DA20-4DE9-8BC8-A2803E5D4D65}"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E50F308A-0179-4805-9D9F-1132AE489BC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50E3C1C-9A6F-4AE8-B2DE-3D1785AB3A1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81B53D2-4373-41F7-A07F-1007D0CF175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7F4EAC46-B92D-4331-A06B-FA21F065E67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B41D6FD-CC28-4A0B-A62E-121042B343CF}"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3BB5E85B-85F1-405B-9EBF-7D1D5A8161B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F96143DD-795E-4B39-8793-246D8D50230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CE2C7961-A79F-4A3B-A4A9-6E73DC02171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C67248A1-DAA9-45E9-BAA0-26BAFD934C9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2FEE467-0F41-42E3-8042-B4C748284DE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3F600E58-258D-4192-89ED-FAD6644177F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598FBCA2-B837-4474-9B8D-75E47760B3E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4684607-27F9-46B6-B6E0-3531FCC212F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8A1FB24F-2162-4FAC-9FDD-D96BB3EC4DC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4366DC2D-5413-4CF8-9174-322560A3CFF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FA0EF37-04AD-4749-A7F9-FF347DAD667D}" type="CELLRANGE">
                      <a:rPr lang="lt-LT" dirty="0"/>
                      <a:pPr>
                        <a:defRPr sz="900"/>
                      </a:pPr>
                      <a:t>[CELLRANGE]</a:t>
                    </a:fld>
                    <a:endParaRPr lang="en-US"/>
                  </a:p>
                </c:rich>
              </c:tx>
              <c:spPr>
                <a:solidFill>
                  <a:srgbClr val="FFC0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solidFill>
                  <a:srgbClr val="FFC000"/>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925D1695-E6D5-47D9-B0F0-638D5787856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7FBB6ECC-4B8B-4516-AD87-58809D297B0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a:lstStyle/>
                  <a:p>
                    <a:fld id="{99EB479A-47E7-4977-8BD5-EE9363EE983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C4783F31-2E99-416B-8BC6-A82F72496A4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20A90CF8-2B02-49E4-85D6-5027646DFC9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50DCF316-F6B7-465E-BA35-9542CBC0474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C9A9CC5B-0B63-432D-82CE-F0A14FF07690}" type="CELLRANGE">
                      <a:rPr lang="en-US" dirty="0"/>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57BF6FC2-BFBE-4B86-93C2-47C9115DFAA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70BA1961-6B0E-4A28-927B-ED8BF062CCB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5B7F31CD-2B4C-4865-8B85-6DFA98638644}"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C832C82-0FAE-418C-A891-F1ED000873B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86E-2"/>
                  <c:y val="2.089764875423974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5A4F471E-5FA5-42D7-914B-DAECEECD795A}"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9478895A-4C36-4178-BC37-A9B2113A25D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5D103D7-4813-4766-945A-DFC097CDF1B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0DA0CEC9-AD6B-4974-91A8-CD0D81D4C40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401EBB72-8C33-40AD-98A4-CDDA8D3F883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007B4CA5-C198-4BA3-978C-B9D3D037FFA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FD16E55A-D471-4641-A6D4-E610BFE49296}" type="CELLRANGE">
                      <a:rPr lang="en-US"/>
                      <a:pPr>
                        <a:defRPr sz="900"/>
                      </a:pPr>
                      <a:t>[CELLRANGE]</a:t>
                    </a:fld>
                    <a:endParaRPr lang="en-US"/>
                  </a:p>
                </c:rich>
              </c:tx>
              <c:spPr>
                <a:solidFill>
                  <a:schemeClr val="accent6">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4D16F48E-8762-4C7D-9C2D-0FABAC452F2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26623FCB-6C0D-4F72-900E-F896216B134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FC6826B8-055E-477A-B86D-6853339686D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solidFill>
                  <a:schemeClr val="accent6">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0B96AE0E-32B7-46A3-A09C-BE3D2C31DF0A}" type="CELLRANGE">
                      <a:rPr lang="en-US"/>
                      <a:pPr>
                        <a:defRPr sz="900"/>
                      </a:pPr>
                      <a:t>[CELLRANGE]</a:t>
                    </a:fld>
                    <a:endParaRPr lang="en-US"/>
                  </a:p>
                </c:rich>
              </c:tx>
              <c:spPr>
                <a:solidFill>
                  <a:schemeClr val="accent6">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7CA88AEB-B87A-4A90-9DF4-CD7708515A7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63F816B-C34B-4040-99EC-EE988B2A05A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46"/>
                  <c:y val="-6.9382297985194439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E98266F-C494-4ECB-B6FB-0991720AD71B}" type="CELLRANGE">
                      <a:rPr lang="en-US"/>
                      <a:pPr>
                        <a:defRPr sz="900"/>
                      </a:pPr>
                      <a:t>[CELLRANGE]</a:t>
                    </a:fld>
                    <a:endParaRPr lang="en-US"/>
                  </a:p>
                </c:rich>
              </c:tx>
              <c:spPr>
                <a:solidFill>
                  <a:schemeClr val="accent6">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2929A14-B094-41D2-A86B-C500FEAB9E8C}"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B872A242-44A0-49DF-B2A4-C4DE31B3F10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84ADE72-6BBA-430D-9CCF-6C3CADA301C2}"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C3549C0-4B12-4961-9C92-500114CC8E2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D75C9007-AFB0-4BF1-A0F0-57EDF5F0C25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5AB338F-9236-4E9B-96A6-6AB7D726491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10F260DC-6F87-41EE-803B-734363F95C2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EE417EE7-7680-486F-9CA0-A34752EC3E3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B87E54DF-F233-4CBD-B7E6-B90F13104F3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E279E333-0679-4BA5-89F3-5748B5BCFBB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D0E85D6-1B2F-4239-8C5F-B254129C35F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4C4B8135-6AF1-4A5D-BC3B-DC6982FA168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D689D315-2E4A-43A2-AA0F-0E1BA1F38B7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D3C07D2-A721-4CC0-96EC-98FA499271D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0A1079FD-0CBA-439A-868E-6BC62994BD9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5B8F79A6-7DD2-4ED3-B700-8B2F97F2510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FA0EF37-04AD-4749-A7F9-FF347DAD667D}" type="CELLRANGE">
                      <a:rPr lang="lt-LT" dirty="0"/>
                      <a:pPr>
                        <a:defRPr sz="900"/>
                      </a:pPr>
                      <a:t>[CELLRANGE]</a:t>
                    </a:fld>
                    <a:endParaRPr lang="en-US"/>
                  </a:p>
                </c:rich>
              </c:tx>
              <c:spPr>
                <a:solidFill>
                  <a:srgbClr val="FFC0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solidFill>
                  <a:srgbClr val="FFC000"/>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ECD7077D-737B-4EE2-8709-6975EEE538B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B094B98F-43B6-4693-B33B-65C68473869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a:lstStyle/>
                  <a:p>
                    <a:fld id="{88B9644C-E90C-49D0-80A0-D46C433F731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83C77856-C92B-40F9-90CA-4C58E448640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B032B930-FD5F-4080-8147-0226B542928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6A1CCD45-EDC2-49C5-8534-E9A39A981ED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C9A9CC5B-0B63-432D-82CE-F0A14FF07690}" type="CELLRANGE">
                      <a:rPr lang="en-US" dirty="0"/>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9647913B-31C8-49AD-B47B-AAA94C64E36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0DDEE088-1BCA-4814-A9A6-90932B467E2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27DC89CC-04C9-47D7-ADC4-AC0F2AE27944}"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3FB20A4-6DA9-4CCA-B74C-BDE073DBC767}"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86E-2"/>
                  <c:y val="2.089764875423974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02AE9550-D5FC-4498-ABBB-F18EB9E2E5FC}"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9E1FA1D0-4C77-40D6-9053-8CE4AC3848C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EED78B77-E0DA-4D75-8709-EBDC227DF16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7585FDEB-3198-488C-9094-80895E01D58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655FD75E-BAA0-43B0-89B4-7FD0665BB31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695866AB-D465-4BC4-88AA-6F29F14D51C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B9E7E5E-4BF1-4551-9448-CBF1A08C2121}" type="CELLRANGE">
                      <a:rPr lang="en-US"/>
                      <a:pPr>
                        <a:defRPr sz="900"/>
                      </a:pPr>
                      <a:t>[CELLRANGE]</a:t>
                    </a:fld>
                    <a:endParaRPr lang="en-US"/>
                  </a:p>
                </c:rich>
              </c:tx>
              <c:spPr>
                <a:solidFill>
                  <a:schemeClr val="accent6">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8CC90030-FF03-48D6-AF9B-0F8DFAF182F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BD66438B-CA67-4464-A7A9-7DBC4F39791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7C2EC4D8-0DDB-48EE-94FD-E426C2AC413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solidFill>
                  <a:schemeClr val="accent6">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3B8191C5-AEE2-48B6-8D83-6076B1DB99F1}" type="CELLRANGE">
                      <a:rPr lang="en-US"/>
                      <a:pPr>
                        <a:defRPr sz="900"/>
                      </a:pPr>
                      <a:t>[CELLRANGE]</a:t>
                    </a:fld>
                    <a:endParaRPr lang="en-US"/>
                  </a:p>
                </c:rich>
              </c:tx>
              <c:spPr>
                <a:solidFill>
                  <a:schemeClr val="accent6">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3F5C4925-7996-4CDC-AB2D-28F2E9AD196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1D9F027-7819-49D6-A756-6D640933F23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46"/>
                  <c:y val="-6.9382297985194439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37C5B96-528A-46FC-B83D-1A741A77DCD7}" type="CELLRANGE">
                      <a:rPr lang="en-US"/>
                      <a:pPr>
                        <a:defRPr sz="900"/>
                      </a:pPr>
                      <a:t>[CELLRANGE]</a:t>
                    </a:fld>
                    <a:endParaRPr lang="en-US"/>
                  </a:p>
                </c:rich>
              </c:tx>
              <c:spPr>
                <a:solidFill>
                  <a:schemeClr val="accent6">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7DF218F-EF20-4C2E-A1BA-45AF07CA363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C1B6E325-76A6-435C-A843-88D3F97A501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56EDF4B-FFF9-4F42-98AC-47C075C3CB84}"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60A6B03-D5B2-4157-8ADD-98640A502C52}"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86CDE617-9076-47E8-A5DB-CA0DE8D617A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2.6137677466725743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AF8229B-596C-46EB-96FD-F91D777BDAC5}"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1719A364-E9C5-4BF8-978B-734C870A4C2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CD848A9E-D79E-49D7-B793-264811BDCF8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56D63AAA-0D39-423B-9FDA-1CB03FD8C77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003AA388-86B9-4670-B4C7-988DE7A11B2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081C2F9-CB0C-4DC6-BC00-9F07D117C1FF}"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DDE36D37-8FB7-43A4-87CF-90A8BF9C8E2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F9126D26-A18B-4065-BAC7-0FB69DFB187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FA6DA50-C73E-4FA9-B1E5-1F0FC4C9E0E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52088041-4A92-46D5-8303-3AFE9471672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6DEDD68D-369B-488B-B421-6B7863544F5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FA0EF37-04AD-4749-A7F9-FF347DAD667D}" type="CELLRANGE">
                      <a:rPr lang="lt-LT" dirty="0"/>
                      <a:pPr>
                        <a:defRPr sz="900"/>
                      </a:pPr>
                      <a:t>[CELLRANGE]</a:t>
                    </a:fld>
                    <a:endParaRPr lang="en-US"/>
                  </a:p>
                </c:rich>
              </c:tx>
              <c:spPr>
                <a:solidFill>
                  <a:srgbClr val="FFC0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solidFill>
                  <a:srgbClr val="FFC000"/>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80E2F15A-C87F-4BE6-8349-62AF8E4C5A1F}"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3E15FF85-8B1C-41FA-8818-298FF2FFE9A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a:lstStyle/>
                  <a:p>
                    <a:fld id="{4F61A767-3357-46A4-8D4A-331876F4834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AF44C3CA-6446-4B37-8DBF-049D83BAE3FB}"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68207DE7-22A9-4642-8261-EB21793C7ED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9319467F-4EE3-4C35-B3AC-01E10469D08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92E2536F-87EA-468D-B6B3-3A0E6C0BFAA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156F4F04-F5DF-4CC2-8BF7-8B925DAC253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6F57F621-613D-4EF1-86C0-F681D2CB0D7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0BFE341-EB07-431B-B877-A17659523C7A}"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3C48D0FE-AFEF-4A10-853A-99FB7583469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8CB37146-3617-4EF4-A08C-D8A1EE1B001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A6BD968-A43C-4E06-B61E-483BB47D1A03}"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C8FC6F63-F72A-482F-9CB0-A9DEEB8A501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E847CA73-D84A-4B6B-B80E-2C99D093BF5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C4C613BA-AF67-4E8A-8AE0-E5303163401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7392C5D2-B2C4-4BDB-AC5C-36AE20BB855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28757E5E-F309-415A-ABED-AF76CCD35CD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B81AF3E1-698F-49ED-99D0-BCB38C9C969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FFAA575F-7F57-4AA0-9140-3ECF8ADA94A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10882C3C-BAE1-4AEB-B021-D6407383103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F68FF26E-1AA4-4DE3-A47D-45EFD925F3D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DD7AC46-BFA3-4687-A962-04938E4F2A4D}"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ACDE8C1-1E39-45A2-BC6A-A80060290BB3}"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EBFE25D-73D9-4980-A2CE-3B4858FBC90F}"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FDAA33E4-9B68-486B-9591-C2F8DF96412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CE7D49E-6E90-443C-B7D9-A76BD833D2A5}"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440E54E-BC7E-4653-88CE-06EF5D1BB05B}" type="CELLRANGE">
                      <a:rPr lang="en-US" dirty="0"/>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39D68492-C06B-4221-BF50-E3C5B7D989C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DC22BFE-913C-428C-8B4B-E1473D633E70}"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C9D07A2B-6D76-4E42-8395-F2380E36155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654F63CC-4C3A-42BD-AAFF-F3B74D5A2BB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79A85F2B-6B1F-4C5C-960C-86CCDA8C44E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6.1196828475772472E-2"/>
                </c:manualLayout>
              </c:layout>
              <c:tx>
                <c:rich>
                  <a:bodyPr/>
                  <a:lstStyle/>
                  <a:p>
                    <a:fld id="{BC16C860-9B99-497B-B43C-F8AC7F181E7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7C25F55-19B0-4A52-95ED-EBF1A74D3DEF}"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D42F508E-D640-46FE-9D30-9F214336E46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32D938FD-C0E8-4D87-AAE5-916BB4B2714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0.10097353131643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3C980A5-DF70-4941-8CF5-EEFE362FBA34}" type="CELLRANGE">
                      <a:rPr lang="en-US" dirty="0"/>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313866825931849"/>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5B18B765-93D4-4431-B8FA-C5922107764A}"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8D32FE29-CFD8-43A6-9547-BD1B16E4DD1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AD86C23B-6503-4BF7-AD31-8824598A0F2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4805E956-8978-4026-B2F6-D8ED7F015AD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a:lstStyle/>
                  <a:p>
                    <a:fld id="{7369438D-69E7-4E7D-9DF0-367CF1D1CDE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5CF0F9B2-2B35-4BD1-BE6A-358C8A65D23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DCAF3487-1366-4182-BBE1-30C89D81772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EED0FFDB-4BBE-4A9E-A23B-47EBC20F5D5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11AE0873-1CDA-4E70-A4E8-51495291565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27563471-2DA7-4DE7-9E2A-E01D3AA434F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035D737C-41D3-426F-85D8-27A6EDBD4DD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48A86C7-1493-42B2-8330-2A0D55D07421}"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858EF9EA-FE84-4A42-BFFE-8E78ACB3DEF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4D25E5A9-BB73-4A29-B54A-E8359BAAA43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94FAB2A-47FB-4679-A018-9D6B2E50230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C9BE7809-1680-4649-BCB4-79DC1D927A5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A3262828-3145-4D5B-B04B-036011A4A67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09A05BDC-3B67-435D-A96E-D880B4C5504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E22157D5-D709-47D0-B87D-4D8D76B9D99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B1B685EF-3CA8-4432-AADF-1E8255F8615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028C678B-F144-4FFC-8CB6-BF0C8DF6507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A7328192-7D35-4ED3-B141-0C28FCC7051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8C5F5684-C07E-428A-8568-46D270AA8D4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3B6D9AC8-CE9D-4B3E-93E1-88171161122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4B35D13-0711-4BDA-B019-D466A5B60CDF}"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9979E7F-CA74-4336-804B-836FFA8DF3B7}"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ED54E04-EF15-4F71-85F4-47B613F22DD5}"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C1799BBA-969C-4DF0-BE9C-5A59825B2B8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2C8CBB8-1A5E-41B0-AA32-92BF293DE375}" type="CELLRANGE">
                      <a:rPr lang="en-US"/>
                      <a:pPr>
                        <a:defRPr sz="900"/>
                      </a:pPr>
                      <a:t>[CELLRANGE]</a:t>
                    </a:fld>
                    <a:endParaRPr lang="en-US"/>
                  </a:p>
                </c:rich>
              </c:tx>
              <c:spPr>
                <a:solidFill>
                  <a:schemeClr val="accent1">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D18B33E-ED5E-4AD3-9661-AB5359061EB1}"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85E4B91C-46AD-4698-96A8-2DDFE0E4E59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E667C755-23DD-4FF1-8401-B452557D989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142D4707-3405-473A-BA9E-AB006F56EA1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4DD9147-AC4D-48A6-94B0-243D7FD8DF3D}" type="CELLRANGE">
                      <a:rPr lang="en-US"/>
                      <a:pPr>
                        <a:defRPr sz="900"/>
                      </a:pPr>
                      <a:t>[CELLRANGE]</a:t>
                    </a:fld>
                    <a:endParaRPr lang="en-US"/>
                  </a:p>
                </c:rich>
              </c:tx>
              <c:spPr>
                <a:solidFill>
                  <a:schemeClr val="accent5">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BEFB6F44-34B2-48FC-8528-D11BE865F55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6.1196828475772472E-2"/>
                </c:manualLayout>
              </c:layout>
              <c:tx>
                <c:rich>
                  <a:bodyPr/>
                  <a:lstStyle/>
                  <a:p>
                    <a:fld id="{F21966A7-D273-4996-9736-ACCC4252611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C83793B-39C5-48CB-8AAB-4360CC27E8F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5CB0BC20-BF97-4223-9EF8-615A24A474E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973CB91D-8736-4BB1-BDC4-8146D086025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6904946602686087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3C1FF8D-F521-43A3-BE59-863EB53F2379}"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7326404382538478E-2"/>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0CA12524-B7DC-4328-ABC0-E717BA099BF4}"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7CC32E52-287A-48E4-846B-8F130657A95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56BBF5EC-6726-4B6F-802E-F44C3B5FCE9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A2EADBF2-B4BC-4112-AD79-AF483FE3298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a:lstStyle/>
                  <a:p>
                    <a:fld id="{70F328D2-A209-4597-AFE3-D2855193BF3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412F54DF-7F7D-4D88-B510-A45B9B78D855}"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0C773FA-8832-4124-9A47-09069D3CD364}"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F9C6692-7C5E-4208-8C41-68EF29303BEC}"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CF8C30E0-7041-4990-9D49-3FE01B4C0131}"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15A2EC96-FA79-49DD-9401-B27C06450AB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2CEBDD21-AA3C-4A5E-85CA-94B8E2855DF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D036C37-05A1-48CD-A896-D2B646FC4FA5}"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6A211F21-0002-45F3-A81B-023E42B2F1F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5E46DE66-6800-496B-BCD4-DA196DD7012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34E5695-997A-49F0-96B6-FF1B78F26E90}"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3AFEE769-54FF-4F1C-ABCB-615973F0839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B2A5915E-D990-428D-8DF0-D83F7375ACA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2C0514DB-874C-44F4-8857-FC43C97654D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FABC1F54-61E8-4948-A5A6-0DCD301B0D4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1C46CED1-AD29-47E8-B3E2-E0CE2246903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1949381A-A92E-4925-B3B2-FF5270B76C7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D5ADCC9E-F14F-4654-9AD9-25320100740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4CA77276-FA32-48F8-A214-BB2D143E4C6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D90F0FD0-A047-4C6C-89A5-815BF625B04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CC75B88-B1E7-41CB-AEFF-439F6348B62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CFFA883-6B8C-4E8D-86DC-DE3DE0E4B89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61B7291-AE9A-4A01-8562-BED1CF58BA6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D983FB7D-CD9B-4F2D-A10B-3BD7A9B86B4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6D30DDB-9D87-4F09-A920-96955882CA0C}" type="CELLRANGE">
                      <a:rPr lang="en-US"/>
                      <a:pPr>
                        <a:defRPr sz="900"/>
                      </a:pPr>
                      <a:t>[CELLRANGE]</a:t>
                    </a:fld>
                    <a:endParaRPr lang="en-US"/>
                  </a:p>
                </c:rich>
              </c:tx>
              <c:spPr>
                <a:solidFill>
                  <a:schemeClr val="accent1">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0D8B638-4657-42CB-AB75-834AA35EB08B}"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F33494D2-BD45-4903-820D-5F2A3444780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56673A1-8758-4EA4-8AB5-7B8428D74AA2}"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27366EA2-8995-4381-8B1D-3FCD9007C31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6721C66-A7BF-4C6C-BAA5-AA57A298D44F}" type="CELLRANGE">
                      <a:rPr lang="en-US"/>
                      <a:pPr>
                        <a:defRPr sz="900"/>
                      </a:pPr>
                      <a:t>[CELLRANGE]</a:t>
                    </a:fld>
                    <a:endParaRPr lang="en-US"/>
                  </a:p>
                </c:rich>
              </c:tx>
              <c:spPr>
                <a:solidFill>
                  <a:schemeClr val="accent5">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77DF1A56-8C7A-43C4-887B-C720889B1F1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6.1196828475772472E-2"/>
                </c:manualLayout>
              </c:layout>
              <c:tx>
                <c:rich>
                  <a:bodyPr/>
                  <a:lstStyle/>
                  <a:p>
                    <a:fld id="{0CA226E5-6447-4FBA-A5C8-42FBA82D743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0255725-2EEC-47F0-8180-AE81855BC9C4}"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F0C56627-CE2D-4349-B68D-804D58AFFE2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AFF627D9-3E17-44C0-90E3-EFC1D649843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3998814664295993E-2"/>
                  <c:y val="-3.616578720979297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1775F39-67F0-4AF7-AE8D-221E97B318AE}"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6163951607182468E-2"/>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0486E9C9-C882-433E-8C77-BA1B8BA31108}"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701A7414-94AA-452E-A3B8-E453ABCDAE7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5D116DC9-4E6A-494F-8AFE-2D24E9924FF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0A8EFBC8-6368-4F8B-A626-E4907B8E1B9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a:lstStyle/>
                  <a:p>
                    <a:fld id="{BD636E25-8E3E-45B2-8C5F-AF77B02BF6B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5616E01B-9BAD-4309-B675-FE41B188E4D1}"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977ECAF-EF2E-487D-BC53-79FCF4FEA05C}"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A03203D6-EF65-4E76-BADE-7ABFE978A8FE}" type="CELLRANGE">
                      <a:rPr lang="en-US"/>
                      <a:pPr>
                        <a:defRPr sz="900"/>
                      </a:pPr>
                      <a:t>[CELLRANGE]</a:t>
                    </a:fld>
                    <a:endParaRPr lang="en-US"/>
                  </a:p>
                </c:rich>
              </c:tx>
              <c:spPr>
                <a:solidFill>
                  <a:srgbClr val="92D05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291D4E53-A3B8-4508-9BF6-A43CF58A4C45}" type="CELLRANGE">
                      <a:rPr lang="en-US"/>
                      <a:pPr>
                        <a:defRPr sz="900"/>
                      </a:pPr>
                      <a:t>[CELLRANGE]</a:t>
                    </a:fld>
                    <a:endParaRPr lang="en-US"/>
                  </a:p>
                </c:rich>
              </c:tx>
              <c:spPr>
                <a:solidFill>
                  <a:srgbClr val="92D050"/>
                </a:solidFill>
                <a:ln>
                  <a:solidFill>
                    <a:srgbClr val="92D050"/>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438BB7F6-42EB-47AF-9D54-5C6B88B0D79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20DCDA87-C7A5-4969-8964-924FCEB5021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2009129-E818-4DF5-B014-1843064B60B3}"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FEB72316-46DE-41A8-B7FF-BB1881C77AC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5B67E001-6A23-47C6-8B54-813179D0B55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C3C8113-BDC9-4A10-AC9A-80F235AAD0A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0EFAB28F-9389-4323-B49B-30B4C18BB9C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751881F9-9FE9-44EF-95ED-96ECA9AD6A8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BB02B44B-59A0-4721-9B20-67B26E4A289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710197D3-6578-443C-AD8D-B34952CE641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84A7826C-BE53-4511-8569-5807276E848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22A73239-DDC5-4A6A-95C1-0C7935B2BBD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ABB7633D-0DD3-42BA-9FFD-A54B28BD0B2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74DA049E-C421-4502-81FD-054EE3E8786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AF847815-8317-4265-BAC3-AF393FB44A6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F6A8745-5874-49F9-A694-D7ED327A506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E5E74F5-C09F-4F2C-B6D3-8FF3C6641D7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D9B4FE7-505C-4C01-9AF6-9D5B7011B70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EAE6F9F9-16D8-4B15-B117-47A62C3C56B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A62468-B6B3-44E5-A3F6-CA040B6ADC18}" type="CELLRANGE">
                      <a:rPr lang="en-US"/>
                      <a:pPr>
                        <a:defRPr sz="900"/>
                      </a:pPr>
                      <a:t>[CELLRANGE]</a:t>
                    </a:fld>
                    <a:endParaRPr lang="en-US"/>
                  </a:p>
                </c:rich>
              </c:tx>
              <c:spPr>
                <a:solidFill>
                  <a:schemeClr val="accent1">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DA4001E-5BF6-4163-B81E-26294AD7ECCA}"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F438BB1C-7829-46E9-96AD-B59801E3AA1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314B27A-B961-4FCB-B09A-7438013CEC0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20EF0FE8-E9CF-4392-B323-7BB8B4A5D8E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9F9F17F-EB9C-47D5-9CA1-9B39860762C3}" type="CELLRANGE">
                      <a:rPr lang="en-US"/>
                      <a:pPr>
                        <a:defRPr sz="900"/>
                      </a:pPr>
                      <a:t>[CELLRANGE]</a:t>
                    </a:fld>
                    <a:endParaRPr lang="en-US"/>
                  </a:p>
                </c:rich>
              </c:tx>
              <c:spPr>
                <a:solidFill>
                  <a:schemeClr val="accent5">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9D628D93-0DBE-4439-A973-41FA2DFB3B0B}" type="CELLRANGE">
                      <a:rPr lang="en-US"/>
                      <a:pPr>
                        <a:defRPr sz="900"/>
                      </a:pPr>
                      <a:t>[CELLRANGE]</a:t>
                    </a:fld>
                    <a:endParaRPr lang="en-US"/>
                  </a:p>
                </c:rich>
              </c:tx>
              <c:spPr>
                <a:solidFill>
                  <a:srgbClr val="FFC0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6.1196828475772472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83EA66F3-9CC7-4338-ACAC-39D92D0F1D0E}" type="CELLRANGE">
                      <a:rPr lang="en-US"/>
                      <a:pPr>
                        <a:defRPr sz="900"/>
                      </a:pPr>
                      <a:t>[CELLRANGE]</a:t>
                    </a:fld>
                    <a:endParaRPr lang="en-US"/>
                  </a:p>
                </c:rich>
              </c:tx>
              <c:spPr>
                <a:solidFill>
                  <a:srgbClr val="FFC0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298CEEB-E452-4181-A235-3EB3FBDE0CB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1D17FAB9-92D6-4096-86D2-E103A2FA75E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C6418338-4D23-48FB-A29F-219CAD9A424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0.102717210479466"/>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3D0E750-5A5B-4171-9DB8-1EDBF0A04A1E}"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197621548396248"/>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AE29BF18-6C5A-484D-BDC6-F8DBF4B658AA}"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559E068E-C0D7-439D-AC21-C07F282B0B7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3E3A78AB-11B6-4245-8BFD-E862F04AB97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6EEEB8F2-66E9-4122-BD82-78E3ADD9AB7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a:lstStyle/>
                  <a:p>
                    <a:fld id="{E7FE3736-3AEE-4801-A8D6-07E3149D305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3A245F57-6A6B-44E2-BE0B-4A707687267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FACBBC81-0C52-4F28-8A21-96E7D2B6A84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04349A14-82FF-475F-AAA6-683CA6F97E3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4987BEF3-BAD6-4224-A408-A161B815065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C5058590-13F8-4C26-97E0-B225058EE1C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386F2820-6981-41B5-9BEC-850A913E60F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7FB3023-9718-431C-9A04-CB639AE83CB5}"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0956C175-3943-41F1-83E3-85149E87096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30EA42BB-06F7-487E-861A-BB97FA3CF31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3D74E84-2DCD-4C4E-940B-B143AB0194A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272A46C8-1970-46E3-A577-98B95B24503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5D1AFDAF-812E-44D8-9802-50458931A73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036C9542-D2E4-43B3-B347-9AB444AFF36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E18D7AB6-46AC-4351-8896-EC0FBBDA249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78F15193-E1F8-4CB7-827F-2B26ADEBEE9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CF6A6195-38E7-4FEC-B0C6-1BF3F38AC79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8EB6350C-EF22-4440-BB5D-1831918F47F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E60F859C-D1B4-4751-B1B0-7CCBBD09790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EC91E950-785B-4EE5-88CA-7CD5D9AE240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1CDC30A-1675-4FF4-B6B6-6393BDC6CBE0}"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0E7AA95-9D4D-4CF4-8A21-66893DE31137}"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56A8024-BD2F-45F7-B77C-4EF95C4E33E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A61BF566-320F-4947-8BA2-CB38F1FE0A6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9E3CFF8-21A7-4205-9435-523A7414AE77}"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68EBFFE-BFB9-4657-ABFC-C21467AA9FF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86C023AC-FE0A-45E8-BF0C-D40365E553D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93C9FCD-AFB6-4229-B6F7-008482466E9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2390D93B-BBC0-4A8F-ACC1-111954BBF32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679B368C-C619-4B5D-805D-98017B4DB95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3F643D5A-F6F1-4939-8230-03319453299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EBB29188-AC4F-4157-AD2A-AD623482C3A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4D7B34B-9588-44B5-9C71-0AF5DBE57F7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CA04D918-CDBA-4803-AAD7-B8F123A5BD6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BDEF8B4C-1FC8-4D9A-BCBF-00F09A8A15A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9013DE1-DF81-4E1F-B523-7972EFD3A2F7}"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0F3850EA-B000-47A8-BCE5-9504A5C3D0A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7B7DB7E9-7F01-4197-A97A-1537D3245DC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D0931005-97B3-4D02-964C-E526F1A6797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9F2519CD-65E1-4ACA-8317-F31709733E7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C0F6CCCF-580C-456D-8F75-EA06FC67D2E5}" type="CELLRANGE">
                      <a:rPr lang="en-US" dirty="0"/>
                      <a:pPr>
                        <a:defRPr sz="900"/>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DDDB8905-1074-407D-9C8E-76CFA3A7CCC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2BD9A956-1853-41E7-85DB-55F10F127A9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7817A5B1-DAE6-4AA8-84FC-7268CFBBBC04}"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8765BEC5-5BDF-4278-992E-A70BD4590BF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B99FEAB1-159F-4EE6-874D-67D30FEE94A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F48747BE-FD78-40E0-8089-02817BB865D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69CB085-AEBB-432D-8132-1929BCC6D19C}"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BFDB8B3E-387D-4726-B6EF-F6739BEB98F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7CADD1F8-5541-4718-9093-CAD05C3F079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55231FC-CBBD-4C25-B955-CEA95F7DE74D}"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C35F0C1-E2BE-4B77-B8E4-B0C5189E40D3}"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94AE321B-4CB8-453D-BA0D-B06900F8643C}"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A4E9B1C7-60BA-4F47-980A-1A21D6F0B76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21CFB073-190A-43AC-83ED-C87DD0FBA8E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FBB7B0A0-EF6A-4D9A-A73F-853D23234BB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B87749C1-9FB1-427C-8C60-D416FAAFBDF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D863178C-654C-4A45-9EAE-D206E092205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AD0C1731-8D60-4ADA-BD6F-8993C48C249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B1EDA3F3-DB73-4624-AC5F-62E0E39240D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E65B8CC-0C26-4E13-BF0D-222A43B53070}"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680EE14-4A69-4B65-BBAD-90FB5C4EE65C}"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8E05E00-CC4B-4455-8F36-F0ECCE651B2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BA295749-10F0-4DBA-9FF4-C62116D72D6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E04CC27-1DBF-48F9-A99A-E7B3C93D2E2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79D9230-56E8-4106-A756-919F76FAC877}"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B1DFDCB4-9CC8-4285-B35E-CF6CC47F22B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5657C68-2F43-45CD-820B-C16FB4AB1123}"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9729818B-16CC-4172-B18A-36CD756F558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3C1DCBBC-70D4-48AA-837D-0ABB340C297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7092CB6F-85EB-4898-B27D-CEB0DAC3CF4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E857430A-5EFD-40FB-9647-828EE9978FA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79BF5EF-CE2C-42D6-96E6-4E102A82C7E3}"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A3B83654-A4E5-4B65-A5F0-37CF0D954D18}"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F9C011FB-8BD2-4B34-A2A8-D897D37DC8D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C1760E0-705F-4CAB-BDE4-34F58AB7D39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10C259CC-C369-4907-BB20-DB43CE6F366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95339F0C-5CA3-4FF3-BADD-809BECC3EBE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13AB19A9-20ED-4344-B78E-AD54BD25DF8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DFAB7904-732B-4E93-858B-015F418F1AF6}"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9CDA7C8-CFC6-4633-B488-F63B86FE5B25}" type="CELLRANGE">
                      <a:rPr lang="en-US" dirty="0"/>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CE2D528D-0369-4332-B57A-ED5364D3350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0E4188F5-8FDE-4CAB-8F01-7E10D4B124E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2CC4A311-737B-4A46-B213-968097C7462A}"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2F1ACCE3-242E-4809-A951-BCE62190F9B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8D46503F-2832-4FFC-94F3-25BB4AEEBB9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374E93A8-2F71-4C32-BC01-208D62A9DED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1D17382-5ADB-43F2-91A8-A8E3AAC260DC}"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892E89C9-D17F-4A5B-B543-FB487E2DD61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A733F23E-65B4-4FF0-BE9F-88384D5C4CC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FA3A63A-5BB1-4850-A850-717503A82982}"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325660EE-B5D3-48FB-B38D-DFC31E1C3C04}" type="CELLRANGE">
                      <a:rPr lang="en-US"/>
                      <a:pPr>
                        <a:defRPr sz="900"/>
                      </a:pPr>
                      <a:t>[CELLRANGE]</a:t>
                    </a:fld>
                    <a:endParaRPr lang="en-US"/>
                  </a:p>
                </c:rich>
              </c:tx>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FD6843DF-C1BA-4B27-96FC-AD070B8ED3C6}" type="CELLRANGE">
                      <a:rPr lang="en-US"/>
                      <a:pPr>
                        <a:defRPr sz="900"/>
                      </a:pPr>
                      <a:t>[CELLRANGE]</a:t>
                    </a:fld>
                    <a:endParaRPr lang="en-US"/>
                  </a:p>
                </c:rich>
              </c:tx>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F9728B46-D4BB-414D-97DC-615F00FE5B5A}" type="CELLRANGE">
                      <a:rPr lang="en-US"/>
                      <a:pPr>
                        <a:defRPr sz="900"/>
                      </a:pPr>
                      <a:t>[CELLRANGE]</a:t>
                    </a:fld>
                    <a:endParaRPr lang="en-US"/>
                  </a:p>
                </c:rich>
              </c:tx>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AC530FC5-9092-484F-89ED-412A9763BEE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86B0320F-292D-4B47-B407-BF49137CC47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4F8503D3-EFBD-4329-A0CF-BDFE025A41B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1CFD2855-2A13-48CD-BC7D-93CBAEDF0721}"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E2D16BCA-06A9-4881-BA67-79A39C6EF95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36733DFD-1ACE-43EC-839B-6261852B4DF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25D611D-5FEA-4242-A3E3-D8FBDD45A8BA}"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B2FF63F-4D87-4ECE-B59D-82B090BD6E32}"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358C0D1-1926-4A26-8B6D-2E23E76BA50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A5A80DEC-18B3-4D46-B871-8C284CCA636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E0E1911-2BC6-4AB9-83FE-0C454EF48DF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44F43FC-001E-4B4F-916C-2FDA068A9A2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16A46EC4-279E-40E3-917C-8D1583F19F5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B968A5D-10EB-45FA-8727-0DFBC8E41BE3}"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148B8C4C-9E65-4E1C-9224-F186E5DBC16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19AEA3BD-33E5-4497-A098-A8901AEC111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1FE63EDA-BB53-4CFF-8E25-90747ABF6D3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CE1C7345-C461-4392-B273-E0678D7E86F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CCFAA83-AEE7-4D82-965A-44DFE1415A1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7D0B61D7-C3E2-4E86-A6FB-4682CBEB339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29FC3D5D-22A4-4DAE-8632-339764009DD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554A584-46A7-4289-80A9-5823CE45DFA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CBC513BB-428A-4C70-B15B-C39B04E16A9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B350E60F-F06F-4302-95EB-529C4314056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27A55E2B-57A5-46B3-9C42-DFD95E6B44A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7A117C1B-6A14-495B-ADF4-456DFD0D7C2C}"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5138A0BA-903F-4347-94E7-67F1D92215CD}" type="CELLRANGE">
                      <a:rPr lang="en-US" dirty="0"/>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276378479450098"/>
          <c:y val="9.7599358229061253E-2"/>
          <c:w val="0.56272852787972605"/>
          <c:h val="0.85202677945916527"/>
        </c:manualLayout>
      </c:layout>
      <c:barChart>
        <c:barDir val="bar"/>
        <c:grouping val="clustered"/>
        <c:varyColors val="0"/>
        <c:ser>
          <c:idx val="0"/>
          <c:order val="0"/>
          <c:tx>
            <c:strRef>
              <c:f>Sheet1!$B$1</c:f>
              <c:strCache>
                <c:ptCount val="1"/>
                <c:pt idx="0">
                  <c:v>Series 1</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Bendras</c:v>
                </c:pt>
                <c:pt idx="2">
                  <c:v>Nuo Neringoje gyvenantys</c:v>
                </c:pt>
                <c:pt idx="3">
                  <c:v>Neringoje gyvenantys dalį metų</c:v>
                </c:pt>
                <c:pt idx="5">
                  <c:v>Turi vaikų</c:v>
                </c:pt>
                <c:pt idx="6">
                  <c:v>Vaikų neturi</c:v>
                </c:pt>
              </c:strCache>
            </c:strRef>
          </c:cat>
          <c:val>
            <c:numRef>
              <c:f>Sheet1!$B$2:$B$8</c:f>
              <c:numCache>
                <c:formatCode>General</c:formatCode>
                <c:ptCount val="7"/>
                <c:pt idx="0" formatCode="#,##0.0">
                  <c:v>3.238694372976576</c:v>
                </c:pt>
                <c:pt idx="2" formatCode="#,##0.0">
                  <c:v>3.1969847070927622</c:v>
                </c:pt>
                <c:pt idx="3" formatCode="#,##0.0">
                  <c:v>3.270750582667167</c:v>
                </c:pt>
                <c:pt idx="5" formatCode="#,##0.0">
                  <c:v>3.2504040333753212</c:v>
                </c:pt>
                <c:pt idx="6" formatCode="#,##0.0">
                  <c:v>3.2261210859039324</c:v>
                </c:pt>
              </c:numCache>
            </c:numRef>
          </c:val>
          <c:extLst>
            <c:ext xmlns:c16="http://schemas.microsoft.com/office/drawing/2014/chart" uri="{C3380CC4-5D6E-409C-BE32-E72D297353CC}">
              <c16:uniqueId val="{00000000-4D82-4139-95F9-FD212ECE8121}"/>
            </c:ext>
          </c:extLst>
        </c:ser>
        <c:dLbls>
          <c:dLblPos val="outEnd"/>
          <c:showLegendKey val="0"/>
          <c:showVal val="1"/>
          <c:showCatName val="0"/>
          <c:showSerName val="0"/>
          <c:showPercent val="0"/>
          <c:showBubbleSize val="0"/>
        </c:dLbls>
        <c:gapWidth val="40"/>
        <c:axId val="416381103"/>
        <c:axId val="416381583"/>
      </c:barChart>
      <c:catAx>
        <c:axId val="416381103"/>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6381583"/>
        <c:crosses val="autoZero"/>
        <c:auto val="1"/>
        <c:lblAlgn val="ctr"/>
        <c:lblOffset val="100"/>
        <c:noMultiLvlLbl val="0"/>
      </c:catAx>
      <c:valAx>
        <c:axId val="416381583"/>
        <c:scaling>
          <c:orientation val="minMax"/>
          <c:max val="5"/>
          <c:min val="1"/>
        </c:scaling>
        <c:delete val="1"/>
        <c:axPos val="t"/>
        <c:numFmt formatCode="#,##0.0" sourceLinked="1"/>
        <c:majorTickMark val="out"/>
        <c:minorTickMark val="none"/>
        <c:tickLblPos val="nextTo"/>
        <c:crossAx val="4163811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FADCD058-BDFB-4FCB-9D92-B779801BB27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8F031BD6-05CE-44C5-8E10-1D8FE96A955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72A74B68-1F26-46C0-B3F2-4EBACFA1A3AC}"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74184FED-7A9F-43DE-9E25-5568C267801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0EA88105-7AA5-4698-8B42-E7A3A6213B1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54299669-87E3-4D04-AE74-50E5AFB1813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7E437C9-C5BF-4229-AC7A-D04F45F81A4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0242308C-6A94-493B-972C-13490B18D45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53066BCE-0693-4975-8334-8C433D0A0B5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9B7E095-71FB-49AF-9EF9-ABDB6259962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C3DBFAC-14DE-4A92-97C0-F188F55D1F2B}" type="CELLRANGE">
                      <a:rPr lang="en-US"/>
                      <a:pPr>
                        <a:defRPr sz="900"/>
                      </a:pPr>
                      <a:t>[CELLRANGE]</a:t>
                    </a:fld>
                    <a:endParaRPr lang="en-US"/>
                  </a:p>
                </c:rich>
              </c:tx>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F5997D1C-76BF-4433-A19D-52BEDD0E5847}" type="CELLRANGE">
                      <a:rPr lang="en-US"/>
                      <a:pPr>
                        <a:defRPr sz="900"/>
                      </a:pPr>
                      <a:t>[CELLRANGE]</a:t>
                    </a:fld>
                    <a:endParaRPr lang="en-US"/>
                  </a:p>
                </c:rich>
              </c:tx>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AC2FBCE5-3AAA-4142-A9A3-5503EE4D794A}" type="CELLRANGE">
                      <a:rPr lang="en-US"/>
                      <a:pPr>
                        <a:defRPr sz="900"/>
                      </a:pPr>
                      <a:t>[CELLRANGE]</a:t>
                    </a:fld>
                    <a:endParaRPr lang="en-US"/>
                  </a:p>
                </c:rich>
              </c:tx>
              <c:spPr>
                <a:solidFill>
                  <a:schemeClr val="accent4">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B8E7C0DB-6F50-4105-BDCC-0421FE85A47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B56CCBEE-E427-4456-ABAC-819C2719113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9AF80DDE-C984-4A3B-81F1-88B9AF1F3CD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5A3B3FE8-8F78-45F5-835F-2802D08A303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358F5A37-9B72-46F9-9961-FA76A6B5887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C175EAA6-0569-48E1-A990-F2959BE009B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1ED044F-5997-4B28-B174-C747C10CA73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4E66DD3-E163-4A23-BCD5-D4A54DDA8DC5}"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008DDE5D-870D-4A0D-A740-CD98AC92642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77ECE85E-A1F9-4A83-9507-EB193160426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BFD587C-1D64-48D8-A1D5-B119AD424255}"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596E0BF-6C5E-4B1C-8C82-5CE3E897F3BC}"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EF8A548D-033F-4130-9CAB-FC7D9268DA8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E8A9E00-18E1-4DBD-9D19-064BDEFC37D4}"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2BA91DC2-795C-4D95-9CB4-59519765A82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D0842A56-B011-4203-B149-B123A12318A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4484C383-B837-4D68-A046-BD44B62AF4E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D10E0161-5AC1-4D3E-A1A5-1539D6763E2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472CC37-6AA2-473F-ABB5-172C342700FF}" type="CELLRANGE">
                      <a:rPr lang="en-US"/>
                      <a:pPr>
                        <a:defRPr sz="900"/>
                      </a:pPr>
                      <a:t>[CELLRANGE]</a:t>
                    </a:fld>
                    <a:endParaRPr lang="en-US"/>
                  </a:p>
                </c:rich>
              </c:tx>
              <c:spPr>
                <a:solidFill>
                  <a:schemeClr val="accent2">
                    <a:lumMod val="40000"/>
                    <a:lumOff val="6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8753778-71E9-463E-8831-4C2E095F30B1}" type="CELLRANGE">
                      <a:rPr lang="en-US"/>
                      <a:pPr>
                        <a:defRPr sz="900"/>
                      </a:pPr>
                      <a:t>[CELLRANGE]</a:t>
                    </a:fld>
                    <a:endParaRPr lang="en-US"/>
                  </a:p>
                </c:rich>
              </c:tx>
              <c:spPr>
                <a:solidFill>
                  <a:schemeClr val="accent2">
                    <a:lumMod val="40000"/>
                    <a:lumOff val="6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solidFill>
                  <a:schemeClr val="accent2">
                    <a:lumMod val="40000"/>
                    <a:lumOff val="6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B23B5B50-2A1C-4CEC-8575-D5FF0F5E145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EB31733A-663E-41F8-87EC-4B633E5B4B9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BEE187D5-B3CD-4523-898D-A7686A17516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559A2C0F-2CDF-405B-A1A1-21060F31BCC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35D61000-432D-4F06-9F46-E6BAEF2E627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6B6BF001-4BBD-4124-BAE9-ECAA811E3775}" type="CELLRANGE">
                      <a:rPr lang="en-US"/>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95F43607-E1F5-49DE-8668-15484FE2C7B9}" type="CELLRANGE">
                      <a:rPr lang="en-US" dirty="0"/>
                      <a:pPr>
                        <a:defRPr sz="900"/>
                      </a:pPr>
                      <a:t>[CELLRANGE]</a:t>
                    </a:fld>
                    <a:endParaRPr lang="en-US"/>
                  </a:p>
                </c:rich>
              </c:tx>
              <c:spPr>
                <a:solidFill>
                  <a:schemeClr val="accent2">
                    <a:lumMod val="60000"/>
                    <a:lumOff val="40000"/>
                  </a:schemeClr>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5AF88A71-5A59-4627-99A7-855E30A644D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D3A50106-C0BC-429B-8747-8E5F5C5EF26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CDF3B8DD-099D-416F-8E21-63EAFAC7CD3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552383A0-8AD5-40B8-BD49-86DD125EB97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D139F047-8467-4240-B5A2-0D42148B15F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0F4A8C51-86B4-4B53-AED4-083CE2FCC81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7ECFB61-0341-42E7-9C64-7AA06F2CE28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A51A27B7-FF01-4D74-8352-7F658217B5A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720EAE4C-D48B-4746-8C2A-A001709C24F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1091B05-8819-4C1B-BAC8-D35A6766F7F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DA393B8E-FD43-4D91-B0E4-006770E7560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099E6976-94C4-4BDF-A0DE-03BFBCB7391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AA9D7FDF-DA67-4C96-8B5D-28151FD10F6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4381AF1F-E8C0-4701-8DFC-9CBDA6C7074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2ED6DC77-7005-4550-934E-3B5D34BCD2B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3CB45149-C924-4C41-B012-F1C10B56E5B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6A0DC584-29E8-4C7B-BBB7-DE521E3934A0}"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44C335D6-22F7-4738-A626-0234AE8CF71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a:lstStyle/>
                  <a:p>
                    <a:fld id="{E17F6672-C1DD-43A0-BF57-5ADB30B105B9}"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a:lstStyle/>
                  <a:p>
                    <a:fld id="{587C828D-6BDC-4824-944C-50C4246072D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D4E64E1-E704-451B-9DD7-60909DA2CA6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E59A2424-DCCF-4B1F-B945-33D63B0424A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0797A9D-F8FC-4AA8-9FDF-6EA87799660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1F72667C-0880-4705-881F-ED3A571D2A3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DEAC8B7-4FBE-402F-8EFD-AC2BEC80543F}"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FF0E71E-6C7C-45F7-B89F-DB615524DF3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D0D13717-888B-4DFA-BF32-BF153295C27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ED93DEB-EF39-4EDD-951E-BE21E83D37D3}"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9EB92D41-C111-41D0-A81A-C80C184B725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D8D2B0CD-065A-4FF5-A66F-BD85A55DA7E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09821F0C-BA73-4586-A1DA-E4CBEB3BA70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B1C942D9-0472-4467-AC8B-AF1AF815781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1E53537-0A04-4707-92F7-2062041EA5C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29D39CDE-641F-46AD-AA52-9277D46EED43}"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14B3AC67-5DB1-4217-8EBB-D19DF0EE2C7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860D7C77-9BAE-4867-BCAA-83CA79D54A4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92461CF5-3790-4E5A-AF07-6F401BC996C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F8918098-2E73-40F2-95CB-3E3E3E9AC4C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EBBC8412-80D8-43EF-9C29-CC69FB5AF5E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789489AA-9BC1-40B4-A6E0-CE2FFC68B07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90E6D1A3-63E1-4D6A-8C61-F229591CF531}" type="CELLRANGE">
                      <a:rPr lang="en-US" dirty="0"/>
                      <a:pPr>
                        <a:defRPr sz="900"/>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7D35C2A6-233E-4A8B-8F02-6AA321FB0A5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4D061012-3B5A-476C-B73C-0F8DAB5951E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EB0E3641-98C1-453B-B64C-8FC7B59D895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B7628219-E8EA-4390-AD53-741F160D689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94CEB4A8-58B0-468B-8ADD-67E4E5804EF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9A4A24BF-2C20-42DF-8D6C-7A6DD6ED2B9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44880C8-3AD2-4E46-8BE3-541FAE9CBDA9}"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0785097B-17EC-41F6-AAA3-9123522E2E3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08B26FA5-1CA6-4577-BA4B-19C2F631D78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2CB4B2B3-A21C-4C2E-B523-EF38320F20F0}"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AD6CAA95-FBA7-450F-B2DA-355F1245E29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14975900-728F-4B77-BE96-D41FF6C9E4D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427F9A46-9E9D-4D00-8C3F-78A9EE7EDDA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A6DD0BCB-DACF-4898-A5EA-600BCB8CE81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0D6DEF51-24D2-4D8B-90E5-BF8C7C175F9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59568092-88A6-44F9-8F98-F80C4E9125E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D19304A1-8720-465B-A499-B1B3BD8B2437}"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4FEACF9C-6A0C-4746-B0B8-8DF62E50981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E17F6672-C1DD-43A0-BF57-5ADB30B105B9}" type="CELLRANGE">
                      <a:rPr lang="en-US" dirty="0"/>
                      <a:pPr>
                        <a:defRPr sz="900"/>
                      </a:pPr>
                      <a:t>[CELLRANGE]</a:t>
                    </a:fld>
                    <a:endParaRPr lang="en-US"/>
                  </a:p>
                </c:rich>
              </c:tx>
              <c:spPr>
                <a:solidFill>
                  <a:srgbClr val="FF8F8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2E46C4F0-5036-4447-90F9-9975E0D660EF}" type="CELLRANGE">
                      <a:rPr lang="en-US"/>
                      <a:pPr>
                        <a:defRPr sz="900"/>
                      </a:pPr>
                      <a:t>[CELLRANGE]</a:t>
                    </a:fld>
                    <a:endParaRPr lang="en-US"/>
                  </a:p>
                </c:rich>
              </c:tx>
              <c:spPr>
                <a:solidFill>
                  <a:srgbClr val="FF8F8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A1019F0-DA97-4312-9FD7-EFA0E47DF87D}" type="CELLRANGE">
                      <a:rPr lang="en-US"/>
                      <a:pPr>
                        <a:defRPr sz="900"/>
                      </a:pPr>
                      <a:t>[CELLRANGE]</a:t>
                    </a:fld>
                    <a:endParaRPr lang="en-US"/>
                  </a:p>
                </c:rich>
              </c:tx>
              <c:spPr>
                <a:solidFill>
                  <a:srgbClr val="FF8F8F"/>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6637778D-FFE7-49F7-9F05-21BB76A00D57}"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500A1F8-9ACD-4808-AE31-A6321AB90571}"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7AB1B607-D14F-49A9-9E75-10A763CEACB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FBD67E5E-30A7-43BF-9FF2-D7DDD0A431C3}"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71709670-9109-46F3-885B-31615AFB2B9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90933EEE-E619-499E-8C6F-9EAA771A97D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A960A48-FA4B-4DA8-9F81-4321C89D453C}"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30483F19-5088-42B8-8526-BED40287142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2E6F62AC-1C44-45B1-AE5A-19113F8E25C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3B7FF7E4-7D86-4A63-875A-AFEB356198D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94418EA4-0E18-4FBF-9F08-665E7611BCC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CAA04FF-A2B2-4FED-80FD-F693BD07B0B4}"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16671943-B4F6-4E2F-BA99-6C0674D5D5F2}"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084157FD-8740-4DA6-932C-CFA51C6F34E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23435D5-9333-4B51-97FE-2522715FA0E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73B43344-F791-49D2-9855-A2D1B29C1CB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54287B1C-254C-4B21-B374-8D72CDDBA5A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834F81DF-294E-4302-8477-1303C416FC96}"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51D57392-B9A7-477B-8BDD-5E2266C38F8C}"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B24008D8-45E9-41B3-85A2-F77F3C5A613E}" type="CELLRANGE">
                      <a:rPr lang="en-US" dirty="0"/>
                      <a:pPr>
                        <a:defRPr sz="900"/>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873583260680036E-3"/>
          <c:y val="4.4537230340988172E-2"/>
          <c:w val="0.97442603894216795"/>
          <c:h val="0.93597773138482954"/>
        </c:manualLayout>
      </c:layout>
      <c:scatterChart>
        <c:scatterStyle val="lineMarker"/>
        <c:varyColors val="0"/>
        <c:ser>
          <c:idx val="0"/>
          <c:order val="0"/>
          <c:tx>
            <c:strRef>
              <c:f>Sheet1!$B$1</c:f>
              <c:strCache>
                <c:ptCount val="1"/>
                <c:pt idx="0">
                  <c:v>vidurkis</c:v>
                </c:pt>
              </c:strCache>
            </c:strRef>
          </c:tx>
          <c:spPr>
            <a:ln w="19050" cap="rnd">
              <a:noFill/>
              <a:round/>
            </a:ln>
            <a:effectLst/>
          </c:spPr>
          <c:marker>
            <c:symbol val="circle"/>
            <c:size val="7"/>
            <c:spPr>
              <a:solidFill>
                <a:schemeClr val="accent6">
                  <a:lumMod val="75000"/>
                </a:schemeClr>
              </a:solidFill>
              <a:ln w="9525">
                <a:noFill/>
              </a:ln>
              <a:effectLst/>
            </c:spPr>
          </c:marker>
          <c:dLbls>
            <c:dLbl>
              <c:idx val="0"/>
              <c:tx>
                <c:rich>
                  <a:bodyPr/>
                  <a:lstStyle/>
                  <a:p>
                    <a:fld id="{03B36B32-8C6F-4D36-B177-61D8156F46BD}"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2781-41B9-9865-9A5B2A46ECF5}"/>
                </c:ext>
              </c:extLst>
            </c:dLbl>
            <c:dLbl>
              <c:idx val="1"/>
              <c:layout>
                <c:manualLayout>
                  <c:x val="-7.4489973844812554E-2"/>
                  <c:y val="-2.8684650326851108E-2"/>
                </c:manualLayout>
              </c:layout>
              <c:tx>
                <c:rich>
                  <a:bodyPr/>
                  <a:lstStyle/>
                  <a:p>
                    <a:fld id="{9C2B3EB7-D7EA-43E3-99F1-00BC5D63E17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2781-41B9-9865-9A5B2A46ECF5}"/>
                </c:ext>
              </c:extLst>
            </c:dLbl>
            <c:dLbl>
              <c:idx val="2"/>
              <c:tx>
                <c:rich>
                  <a:bodyPr/>
                  <a:lstStyle/>
                  <a:p>
                    <a:fld id="{D6459BA0-7539-4AB5-9A1D-42FA83491DE6}"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B028-43B0-AEC0-AF76207D38A5}"/>
                </c:ext>
              </c:extLst>
            </c:dLbl>
            <c:dLbl>
              <c:idx val="3"/>
              <c:layout>
                <c:manualLayout>
                  <c:x val="-7.5544876855519472E-2"/>
                  <c:y val="-1.80724277941249E-2"/>
                </c:manualLayout>
              </c:layout>
              <c:tx>
                <c:rich>
                  <a:bodyPr/>
                  <a:lstStyle/>
                  <a:p>
                    <a:fld id="{C9A9CC5B-0B63-432D-82CE-F0A14FF07690}" type="CELLRANGE">
                      <a:rPr lang="en-US"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0-2781-41B9-9865-9A5B2A46ECF5}"/>
                </c:ext>
              </c:extLst>
            </c:dLbl>
            <c:dLbl>
              <c:idx val="4"/>
              <c:layout>
                <c:manualLayout>
                  <c:x val="-4.1990723260725803E-2"/>
                  <c:y val="-2.9206735379371941E-2"/>
                </c:manualLayout>
              </c:layout>
              <c:tx>
                <c:rich>
                  <a:bodyPr/>
                  <a:lstStyle/>
                  <a:p>
                    <a:fld id="{D204FF01-CE95-423C-AD69-8290DECF00A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B028-43B0-AEC0-AF76207D38A5}"/>
                </c:ext>
              </c:extLst>
            </c:dLbl>
            <c:dLbl>
              <c:idx val="5"/>
              <c:layout>
                <c:manualLayout>
                  <c:x val="-5.8305702196989981E-2"/>
                  <c:y val="-0.10157973468347772"/>
                </c:manualLayout>
              </c:layout>
              <c:tx>
                <c:rich>
                  <a:bodyPr/>
                  <a:lstStyle/>
                  <a:p>
                    <a:fld id="{6BD75ECB-CF1F-4E5A-B26E-357FC250744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B028-43B0-AEC0-AF76207D38A5}"/>
                </c:ext>
              </c:extLst>
            </c:dLbl>
            <c:dLbl>
              <c:idx val="6"/>
              <c:layout>
                <c:manualLayout>
                  <c:x val="-1.8788165864619934E-2"/>
                  <c:y val="2.3681225650551509E-2"/>
                </c:manualLayout>
              </c:layout>
              <c:tx>
                <c:rich>
                  <a:bodyPr/>
                  <a:lstStyle/>
                  <a:p>
                    <a:fld id="{46C9B73B-21F4-439C-A20A-987B5EC53C0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2781-41B9-9865-9A5B2A46ECF5}"/>
                </c:ext>
              </c:extLst>
            </c:dLbl>
            <c:dLbl>
              <c:idx val="7"/>
              <c:layout>
                <c:manualLayout>
                  <c:x val="-4.4614937518163325E-2"/>
                  <c:y val="4.3688348977254668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D05A465-D87F-4FC9-9501-183AEF8BABAE}"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71345539087475"/>
                      <c:h val="7.6854558107167709E-2"/>
                    </c:manualLayout>
                  </c15:layout>
                  <c15:dlblFieldTable/>
                  <c15:showDataLabelsRange val="1"/>
                </c:ext>
                <c:ext xmlns:c16="http://schemas.microsoft.com/office/drawing/2014/chart" uri="{C3380CC4-5D6E-409C-BE32-E72D297353CC}">
                  <c16:uniqueId val="{00000005-B028-43B0-AEC0-AF76207D38A5}"/>
                </c:ext>
              </c:extLst>
            </c:dLbl>
            <c:dLbl>
              <c:idx val="8"/>
              <c:layout>
                <c:manualLayout>
                  <c:x val="-5.3902935193257777E-2"/>
                  <c:y val="1.2546918065304467E-2"/>
                </c:manualLayout>
              </c:layout>
              <c:tx>
                <c:rich>
                  <a:bodyPr/>
                  <a:lstStyle/>
                  <a:p>
                    <a:fld id="{EA17723D-1181-4B52-AA5A-B1E3CE3C49E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B028-43B0-AEC0-AF76207D38A5}"/>
                </c:ext>
              </c:extLst>
            </c:dLbl>
            <c:dLbl>
              <c:idx val="9"/>
              <c:layout>
                <c:manualLayout>
                  <c:x val="-5.5890729439116535E-2"/>
                  <c:y val="2.6137787056367431E-2"/>
                </c:manualLayout>
              </c:layout>
              <c:tx>
                <c:rich>
                  <a:bodyPr/>
                  <a:lstStyle/>
                  <a:p>
                    <a:fld id="{6A23B2E4-C1C8-4901-A074-DBC2D55A2E5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2781-41B9-9865-9A5B2A46ECF5}"/>
                </c:ext>
              </c:extLst>
            </c:dLbl>
            <c:dLbl>
              <c:idx val="10"/>
              <c:layout>
                <c:manualLayout>
                  <c:x val="-0.12779717487362902"/>
                  <c:y val="-2.24066981188927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EB5645C3-44EA-46CE-A8A4-530B6869F84D}" type="CELLRANGE">
                      <a:rPr lang="en-US" dirty="0"/>
                      <a:pPr>
                        <a:defRPr sz="900"/>
                      </a:pPr>
                      <a:t>[CELLRANGE]</a:t>
                    </a:fld>
                    <a:endParaRPr lang="en-US"/>
                  </a:p>
                </c:rich>
              </c:tx>
              <c:spPr>
                <a:solidFill>
                  <a:schemeClr val="accent4">
                    <a:lumMod val="40000"/>
                    <a:lumOff val="60000"/>
                  </a:schemeClr>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1667538506248182"/>
                      <c:h val="3.0577701795626279E-2"/>
                    </c:manualLayout>
                  </c15:layout>
                  <c15:dlblFieldTable/>
                  <c15:showDataLabelsRange val="1"/>
                </c:ext>
                <c:ext xmlns:c16="http://schemas.microsoft.com/office/drawing/2014/chart" uri="{C3380CC4-5D6E-409C-BE32-E72D297353CC}">
                  <c16:uniqueId val="{00000005-2781-41B9-9865-9A5B2A46ECF5}"/>
                </c:ext>
              </c:extLst>
            </c:dLbl>
            <c:dLbl>
              <c:idx val="11"/>
              <c:layout>
                <c:manualLayout>
                  <c:x val="-7.9564125975098807E-2"/>
                  <c:y val="-6.4160351563570207E-3"/>
                </c:manualLayout>
              </c:layout>
              <c:tx>
                <c:rich>
                  <a:bodyPr/>
                  <a:lstStyle/>
                  <a:p>
                    <a:fld id="{10A6751E-E104-4DF1-8DA9-AA376563D1C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2781-41B9-9865-9A5B2A46ECF5}"/>
                </c:ext>
              </c:extLst>
            </c:dLbl>
            <c:dLbl>
              <c:idx val="12"/>
              <c:tx>
                <c:rich>
                  <a:bodyPr/>
                  <a:lstStyle/>
                  <a:p>
                    <a:fld id="{8D07A01E-D31B-4855-930F-02017C48DEF9}"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2781-41B9-9865-9A5B2A46ECF5}"/>
                </c:ext>
              </c:extLst>
            </c:dLbl>
            <c:dLbl>
              <c:idx val="13"/>
              <c:layout>
                <c:manualLayout>
                  <c:x val="-0.10799479184543954"/>
                  <c:y val="1.9346955325782607E-3"/>
                </c:manualLayout>
              </c:layout>
              <c:tx>
                <c:rich>
                  <a:bodyPr/>
                  <a:lstStyle/>
                  <a:p>
                    <a:fld id="{4036E571-849A-45B3-9DB4-26B651F3034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2781-41B9-9865-9A5B2A46ECF5}"/>
                </c:ext>
              </c:extLst>
            </c:dLbl>
            <c:dLbl>
              <c:idx val="14"/>
              <c:layout>
                <c:manualLayout>
                  <c:x val="-5.5740068236893228E-3"/>
                  <c:y val="-2.9533750869867779E-2"/>
                </c:manualLayout>
              </c:layout>
              <c:tx>
                <c:rich>
                  <a:bodyPr/>
                  <a:lstStyle/>
                  <a:p>
                    <a:fld id="{B16E2A3D-1ED6-4B8E-A903-2B1C18BFC04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0530659691950015"/>
                      <c:h val="8.9686847599164926E-2"/>
                    </c:manualLayout>
                  </c15:layout>
                  <c15:dlblFieldTable/>
                  <c15:showDataLabelsRange val="1"/>
                </c:ext>
                <c:ext xmlns:c16="http://schemas.microsoft.com/office/drawing/2014/chart" uri="{C3380CC4-5D6E-409C-BE32-E72D297353CC}">
                  <c16:uniqueId val="{0000000A-2781-41B9-9865-9A5B2A46ECF5}"/>
                </c:ext>
              </c:extLst>
            </c:dLbl>
            <c:dLbl>
              <c:idx val="15"/>
              <c:layout>
                <c:manualLayout>
                  <c:x val="-8.4966602365637162E-2"/>
                  <c:y val="-2.3966597077244259E-2"/>
                </c:manualLayout>
              </c:layout>
              <c:tx>
                <c:rich>
                  <a:bodyPr/>
                  <a:lstStyle/>
                  <a:p>
                    <a:fld id="{AC76A5F9-D7B4-4C3E-ABC3-D95474140D6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2781-41B9-9865-9A5B2A46ECF5}"/>
                </c:ext>
              </c:extLst>
            </c:dLbl>
            <c:dLbl>
              <c:idx val="16"/>
              <c:layout>
                <c:manualLayout>
                  <c:x val="-7.3068852444011234E-2"/>
                  <c:y val="1.8114071857927887E-2"/>
                </c:manualLayout>
              </c:layout>
              <c:tx>
                <c:rich>
                  <a:bodyPr/>
                  <a:lstStyle/>
                  <a:p>
                    <a:fld id="{5A1E5334-2E46-45E8-94F3-6D069CC60A7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2781-41B9-9865-9A5B2A46ECF5}"/>
                </c:ext>
              </c:extLst>
            </c:dLbl>
            <c:dLbl>
              <c:idx val="17"/>
              <c:tx>
                <c:rich>
                  <a:bodyPr/>
                  <a:lstStyle/>
                  <a:p>
                    <a:fld id="{F3C88876-30D4-48F4-9436-EEEF293575F5}"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2781-41B9-9865-9A5B2A46ECF5}"/>
                </c:ext>
              </c:extLst>
            </c:dLbl>
            <c:dLbl>
              <c:idx val="18"/>
              <c:layout>
                <c:manualLayout>
                  <c:x val="-5.2882905765811533E-2"/>
                  <c:y val="7.34584847040256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58F2B379-F35C-48B8-9D8E-4E4CDB780D85}"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9.9953547654843058E-2"/>
                      <c:h val="0.11195546276965899"/>
                    </c:manualLayout>
                  </c15:layout>
                  <c15:dlblFieldTable/>
                  <c15:showDataLabelsRange val="1"/>
                </c:ext>
                <c:ext xmlns:c16="http://schemas.microsoft.com/office/drawing/2014/chart" uri="{C3380CC4-5D6E-409C-BE32-E72D297353CC}">
                  <c16:uniqueId val="{00000009-2781-41B9-9865-9A5B2A46ECF5}"/>
                </c:ext>
              </c:extLst>
            </c:dLbl>
            <c:dLbl>
              <c:idx val="19"/>
              <c:layout>
                <c:manualLayout>
                  <c:x val="-0.12406281821572653"/>
                  <c:y val="4.1961873763691855E-3"/>
                </c:manualLayout>
              </c:layout>
              <c:tx>
                <c:rich>
                  <a:bodyPr/>
                  <a:lstStyle/>
                  <a:p>
                    <a:fld id="{64556870-17A6-49CA-8AB1-68E5C204E02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3-2781-41B9-9865-9A5B2A46ECF5}"/>
                </c:ext>
              </c:extLst>
            </c:dLbl>
            <c:dLbl>
              <c:idx val="20"/>
              <c:layout>
                <c:manualLayout>
                  <c:x val="-8.2316210037825507E-2"/>
                  <c:y val="-3.1468227223162969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E17F6672-C1DD-43A0-BF57-5ADB30B105B9}" type="CELLRANGE">
                      <a:rPr lang="en-US" dirty="0"/>
                      <a:pPr>
                        <a:defRPr sz="900"/>
                      </a:pPr>
                      <a:t>[CELLRANGE]</a:t>
                    </a:fld>
                    <a:endParaRPr lang="en-US"/>
                  </a:p>
                </c:rich>
              </c:tx>
              <c:spPr>
                <a:solidFill>
                  <a:srgbClr val="FF8F8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2781-41B9-9865-9A5B2A46ECF5}"/>
                </c:ext>
              </c:extLst>
            </c:dLbl>
            <c:dLbl>
              <c:idx val="21"/>
              <c:layout>
                <c:manualLayout>
                  <c:x val="-8.3949410421343365E-2"/>
                  <c:y val="4.0055671537926232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C1E35EFB-1228-4BBE-BCF3-D237AF7E1BEC}" type="CELLRANGE">
                      <a:rPr lang="en-US"/>
                      <a:pPr>
                        <a:defRPr sz="900"/>
                      </a:pPr>
                      <a:t>[CELLRANGE]</a:t>
                    </a:fld>
                    <a:endParaRPr lang="en-US"/>
                  </a:p>
                </c:rich>
              </c:tx>
              <c:spPr>
                <a:solidFill>
                  <a:srgbClr val="FF8F8F"/>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2781-41B9-9865-9A5B2A46ECF5}"/>
                </c:ext>
              </c:extLst>
            </c:dLbl>
            <c:dLbl>
              <c:idx val="22"/>
              <c:layout>
                <c:manualLayout>
                  <c:x val="-7.5245522382936664E-2"/>
                  <c:y val="-3.927627000695904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F70A0A0-EFEF-479D-B814-D675D0330756}" type="CELLRANGE">
                      <a:rPr lang="en-US"/>
                      <a:pPr>
                        <a:defRPr sz="900"/>
                      </a:pPr>
                      <a:t>[CELLRANGE]</a:t>
                    </a:fld>
                    <a:endParaRPr lang="en-US"/>
                  </a:p>
                </c:rich>
              </c:tx>
              <c:spPr>
                <a:solidFill>
                  <a:srgbClr val="FF8F8F"/>
                </a:solid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049109053173058"/>
                      <c:h val="7.5114932136614451E-2"/>
                    </c:manualLayout>
                  </c15:layout>
                  <c15:dlblFieldTable/>
                  <c15:showDataLabelsRange val="1"/>
                </c:ext>
                <c:ext xmlns:c16="http://schemas.microsoft.com/office/drawing/2014/chart" uri="{C3380CC4-5D6E-409C-BE32-E72D297353CC}">
                  <c16:uniqueId val="{0000000D-2781-41B9-9865-9A5B2A46ECF5}"/>
                </c:ext>
              </c:extLst>
            </c:dLbl>
            <c:dLbl>
              <c:idx val="23"/>
              <c:layout>
                <c:manualLayout>
                  <c:x val="-0.20714615555357238"/>
                  <c:y val="-1.3710760058959228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4CCA4972-ADA2-4243-9485-E98709317536}"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9691364211557252"/>
                      <c:h val="4.4495586277185077E-2"/>
                    </c:manualLayout>
                  </c15:layout>
                  <c15:dlblFieldTable/>
                  <c15:showDataLabelsRange val="1"/>
                </c:ext>
                <c:ext xmlns:c16="http://schemas.microsoft.com/office/drawing/2014/chart" uri="{C3380CC4-5D6E-409C-BE32-E72D297353CC}">
                  <c16:uniqueId val="{00000021-2781-41B9-9865-9A5B2A46ECF5}"/>
                </c:ext>
              </c:extLst>
            </c:dLbl>
            <c:dLbl>
              <c:idx val="24"/>
              <c:layout>
                <c:manualLayout>
                  <c:x val="-2.8892809497330706E-2"/>
                  <c:y val="4.229656052909868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AAAEDAB-94DD-4B5B-98AE-3AFE697944A8}"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8.4521941296134842E-2"/>
                      <c:h val="7.9638135003479466E-2"/>
                    </c:manualLayout>
                  </c15:layout>
                  <c15:dlblFieldTable/>
                  <c15:showDataLabelsRange val="1"/>
                </c:ext>
                <c:ext xmlns:c16="http://schemas.microsoft.com/office/drawing/2014/chart" uri="{C3380CC4-5D6E-409C-BE32-E72D297353CC}">
                  <c16:uniqueId val="{00000008-2781-41B9-9865-9A5B2A46ECF5}"/>
                </c:ext>
              </c:extLst>
            </c:dLbl>
            <c:dLbl>
              <c:idx val="25"/>
              <c:layout>
                <c:manualLayout>
                  <c:x val="-0.12765479729157655"/>
                  <c:y val="-2.8684650326851108E-2"/>
                </c:manualLayout>
              </c:layout>
              <c:tx>
                <c:rich>
                  <a:bodyPr/>
                  <a:lstStyle/>
                  <a:p>
                    <a:fld id="{1BC1023C-881F-4A98-A8FB-4124CD3583CF}"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2781-41B9-9865-9A5B2A46ECF5}"/>
                </c:ext>
              </c:extLst>
            </c:dLbl>
            <c:dLbl>
              <c:idx val="26"/>
              <c:layout>
                <c:manualLayout>
                  <c:x val="-5.9022853180841495E-3"/>
                  <c:y val="-1.894213118975994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D636336A-418B-4ADF-A9BF-54123F22C6DF}"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4219749340399576E-2"/>
                      <c:h val="0.10190675017397356"/>
                    </c:manualLayout>
                  </c15:layout>
                  <c15:dlblFieldTable/>
                  <c15:showDataLabelsRange val="1"/>
                </c:ext>
                <c:ext xmlns:c16="http://schemas.microsoft.com/office/drawing/2014/chart" uri="{C3380CC4-5D6E-409C-BE32-E72D297353CC}">
                  <c16:uniqueId val="{00000019-2781-41B9-9865-9A5B2A46ECF5}"/>
                </c:ext>
              </c:extLst>
            </c:dLbl>
            <c:dLbl>
              <c:idx val="27"/>
              <c:layout>
                <c:manualLayout>
                  <c:x val="-1.3368115384879427E-2"/>
                  <c:y val="-7.5135863758157576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DBA3472-FA37-44B6-B139-8AAA81839D8D}"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6.843936138322726E-2"/>
                      <c:h val="0.13078647006284966"/>
                    </c:manualLayout>
                  </c15:layout>
                  <c15:dlblFieldTable/>
                  <c15:showDataLabelsRange val="1"/>
                </c:ext>
                <c:ext xmlns:c16="http://schemas.microsoft.com/office/drawing/2014/chart" uri="{C3380CC4-5D6E-409C-BE32-E72D297353CC}">
                  <c16:uniqueId val="{00000025-2781-41B9-9865-9A5B2A46ECF5}"/>
                </c:ext>
              </c:extLst>
            </c:dLbl>
            <c:dLbl>
              <c:idx val="28"/>
              <c:layout>
                <c:manualLayout>
                  <c:x val="-0.16884333660559214"/>
                  <c:y val="-1.697981906750174E-3"/>
                </c:manualLayout>
              </c:layout>
              <c:tx>
                <c:rich>
                  <a:bodyPr/>
                  <a:lstStyle/>
                  <a:p>
                    <a:fld id="{B9C54C5C-BBAC-4FDD-A9C8-28D7688FF21D}"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2781-41B9-9865-9A5B2A46ECF5}"/>
                </c:ext>
              </c:extLst>
            </c:dLbl>
            <c:dLbl>
              <c:idx val="29"/>
              <c:layout>
                <c:manualLayout>
                  <c:x val="-0.15272020814311899"/>
                  <c:y val="1.500336988147880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1F1A891-3497-4D12-8AA8-CA6363D1C38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7873288070900467"/>
                      <c:h val="4.5149617258176754E-2"/>
                    </c:manualLayout>
                  </c15:layout>
                  <c15:dlblFieldTable/>
                  <c15:showDataLabelsRange val="1"/>
                </c:ext>
                <c:ext xmlns:c16="http://schemas.microsoft.com/office/drawing/2014/chart" uri="{C3380CC4-5D6E-409C-BE32-E72D297353CC}">
                  <c16:uniqueId val="{00000017-2781-41B9-9865-9A5B2A46ECF5}"/>
                </c:ext>
              </c:extLst>
            </c:dLbl>
            <c:dLbl>
              <c:idx val="30"/>
              <c:layout>
                <c:manualLayout>
                  <c:x val="-0.11534725988370896"/>
                  <c:y val="-7.1287404314544195E-2"/>
                </c:manualLayout>
              </c:layout>
              <c:tx>
                <c:rich>
                  <a:bodyPr/>
                  <a:lstStyle/>
                  <a:p>
                    <a:fld id="{7214A372-1A20-4C8A-B4D3-A387B6EC5D2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2781-41B9-9865-9A5B2A46ECF5}"/>
                </c:ext>
              </c:extLst>
            </c:dLbl>
            <c:dLbl>
              <c:idx val="31"/>
              <c:layout>
                <c:manualLayout>
                  <c:x val="-1.3397497065264401E-3"/>
                  <c:y val="-1.528885089781319E-2"/>
                </c:manualLayout>
              </c:layout>
              <c:tx>
                <c:rich>
                  <a:bodyPr/>
                  <a:lstStyle/>
                  <a:p>
                    <a:fld id="{28A879AD-05D1-45C3-A941-DC485E8129FA}"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2781-41B9-9865-9A5B2A46ECF5}"/>
                </c:ext>
              </c:extLst>
            </c:dLbl>
            <c:dLbl>
              <c:idx val="32"/>
              <c:layout>
                <c:manualLayout>
                  <c:x val="-3.7247961703130612E-2"/>
                  <c:y val="3.727209464161447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AD1AC428-E65C-4175-AB9E-02438338197F}" type="CELLRANGE">
                      <a:rPr lang="fi-FI"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0588205680915865"/>
                      <c:h val="7.8552540013917885E-2"/>
                    </c:manualLayout>
                  </c15:layout>
                  <c15:dlblFieldTable/>
                  <c15:showDataLabelsRange val="1"/>
                </c:ext>
                <c:ext xmlns:c16="http://schemas.microsoft.com/office/drawing/2014/chart" uri="{C3380CC4-5D6E-409C-BE32-E72D297353CC}">
                  <c16:uniqueId val="{00000016-2781-41B9-9865-9A5B2A46ECF5}"/>
                </c:ext>
              </c:extLst>
            </c:dLbl>
            <c:dLbl>
              <c:idx val="33"/>
              <c:layout>
                <c:manualLayout>
                  <c:x val="-9.7962824394117257E-2"/>
                  <c:y val="-2.363958158674842E-2"/>
                </c:manualLayout>
              </c:layout>
              <c:tx>
                <c:rich>
                  <a:bodyPr/>
                  <a:lstStyle/>
                  <a:p>
                    <a:fld id="{62C68F5A-F2A2-4E4A-902D-924F017C129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6-2781-41B9-9865-9A5B2A46ECF5}"/>
                </c:ext>
              </c:extLst>
            </c:dLbl>
            <c:dLbl>
              <c:idx val="34"/>
              <c:layout>
                <c:manualLayout>
                  <c:x val="-7.9456576210449714E-2"/>
                  <c:y val="-5.2846097786837187E-2"/>
                </c:manualLayout>
              </c:layout>
              <c:tx>
                <c:rich>
                  <a:bodyPr/>
                  <a:lstStyle/>
                  <a:p>
                    <a:fld id="{61AC4A93-D148-4084-B455-E73DABD2F9D8}"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D-2781-41B9-9865-9A5B2A46ECF5}"/>
                </c:ext>
              </c:extLst>
            </c:dLbl>
            <c:dLbl>
              <c:idx val="35"/>
              <c:layout>
                <c:manualLayout>
                  <c:x val="-0.11588194239451542"/>
                  <c:y val="-1.1983188948980542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BAB9ACAD-FAE6-4B20-A3CB-0EE673B47102}"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760530151690931"/>
                      <c:h val="7.1287404314544195E-2"/>
                    </c:manualLayout>
                  </c15:layout>
                  <c15:dlblFieldTable/>
                  <c15:showDataLabelsRange val="1"/>
                </c:ext>
                <c:ext xmlns:c16="http://schemas.microsoft.com/office/drawing/2014/chart" uri="{C3380CC4-5D6E-409C-BE32-E72D297353CC}">
                  <c16:uniqueId val="{00000012-2781-41B9-9865-9A5B2A46ECF5}"/>
                </c:ext>
              </c:extLst>
            </c:dLbl>
            <c:dLbl>
              <c:idx val="36"/>
              <c:tx>
                <c:rich>
                  <a:bodyPr/>
                  <a:lstStyle/>
                  <a:p>
                    <a:fld id="{D1E2304C-4C17-4712-A659-F03DA2326A0F}" type="CELLRANGE">
                      <a:rPr lang="en-US"/>
                      <a:pPr/>
                      <a:t>[CELLRANGE]</a:t>
                    </a:fld>
                    <a:endParaRPr lang="en-U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2781-41B9-9865-9A5B2A46ECF5}"/>
                </c:ext>
              </c:extLst>
            </c:dLbl>
            <c:dLbl>
              <c:idx val="37"/>
              <c:layout>
                <c:manualLayout>
                  <c:x val="-7.5649406073586917E-2"/>
                  <c:y val="-4.4815588030619347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12DDB3B-51AF-40A7-9218-5C1BE596E422}" type="CELLRANGE">
                      <a:rPr lang="pt-BR"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3851201468168703"/>
                      <c:h val="8.4119693806541412E-2"/>
                    </c:manualLayout>
                  </c15:layout>
                  <c15:dlblFieldTable/>
                  <c15:showDataLabelsRange val="1"/>
                </c:ext>
                <c:ext xmlns:c16="http://schemas.microsoft.com/office/drawing/2014/chart" uri="{C3380CC4-5D6E-409C-BE32-E72D297353CC}">
                  <c16:uniqueId val="{00000011-2781-41B9-9865-9A5B2A46ECF5}"/>
                </c:ext>
              </c:extLst>
            </c:dLbl>
            <c:dLbl>
              <c:idx val="38"/>
              <c:layout>
                <c:manualLayout>
                  <c:x val="-0.11847142036626415"/>
                  <c:y val="-8.4888136373349992E-4"/>
                </c:manualLayout>
              </c:layout>
              <c:tx>
                <c:rich>
                  <a:bodyPr/>
                  <a:lstStyle/>
                  <a:p>
                    <a:fld id="{FCB41A7B-DB7D-422C-B93C-CBA6435D0A8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2781-41B9-9865-9A5B2A46ECF5}"/>
                </c:ext>
              </c:extLst>
            </c:dLbl>
            <c:dLbl>
              <c:idx val="39"/>
              <c:layout>
                <c:manualLayout>
                  <c:x val="-9.8067445143899298E-2"/>
                  <c:y val="-4.17329410024165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16B7BD52-0439-47BC-88AB-2FA0074D8F5B}" type="CELLRANGE">
                      <a:rPr lang="en-US"/>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4614942094749056"/>
                      <c:h val="8.6249239721861479E-2"/>
                    </c:manualLayout>
                  </c15:layout>
                  <c15:dlblFieldTable/>
                  <c15:showDataLabelsRange val="1"/>
                </c:ext>
                <c:ext xmlns:c16="http://schemas.microsoft.com/office/drawing/2014/chart" uri="{C3380CC4-5D6E-409C-BE32-E72D297353CC}">
                  <c16:uniqueId val="{0000001E-2781-41B9-9865-9A5B2A46ECF5}"/>
                </c:ext>
              </c:extLst>
            </c:dLbl>
            <c:dLbl>
              <c:idx val="40"/>
              <c:layout>
                <c:manualLayout>
                  <c:x val="-7.4954954954954953E-2"/>
                  <c:y val="2.368122565055146E-2"/>
                </c:manualLayout>
              </c:layout>
              <c:tx>
                <c:rich>
                  <a:bodyPr/>
                  <a:lstStyle/>
                  <a:p>
                    <a:fld id="{5C586BB8-A9F2-4EE1-A680-BAE1A217ADD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C-2781-41B9-9865-9A5B2A46ECF5}"/>
                </c:ext>
              </c:extLst>
            </c:dLbl>
            <c:dLbl>
              <c:idx val="41"/>
              <c:layout>
                <c:manualLayout>
                  <c:x val="-0.10851203756461567"/>
                  <c:y val="4.5622825330549656E-2"/>
                </c:manualLayout>
              </c:layout>
              <c:tx>
                <c:rich>
                  <a:bodyPr/>
                  <a:lstStyle/>
                  <a:p>
                    <a:fld id="{21068B53-BA52-463C-82A5-CB534561B2D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2781-41B9-9865-9A5B2A46ECF5}"/>
                </c:ext>
              </c:extLst>
            </c:dLbl>
            <c:dLbl>
              <c:idx val="42"/>
              <c:layout>
                <c:manualLayout>
                  <c:x val="-4.5222250444500886E-2"/>
                  <c:y val="-6.1001868503389164E-2"/>
                </c:manualLayout>
              </c:layout>
              <c:tx>
                <c:rich>
                  <a:bodyPr/>
                  <a:lstStyle/>
                  <a:p>
                    <a:fld id="{7FA0EF37-04AD-4749-A7F9-FF347DAD667D}" type="CELLRANGE">
                      <a:rPr lang="lt-LT" dirty="0"/>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502005231037489"/>
                      <c:h val="0.10008361689653093"/>
                    </c:manualLayout>
                  </c15:layout>
                  <c15:dlblFieldTable/>
                  <c15:showDataLabelsRange val="1"/>
                </c:ext>
                <c:ext xmlns:c16="http://schemas.microsoft.com/office/drawing/2014/chart" uri="{C3380CC4-5D6E-409C-BE32-E72D297353CC}">
                  <c16:uniqueId val="{00000015-2781-41B9-9865-9A5B2A46ECF5}"/>
                </c:ext>
              </c:extLst>
            </c:dLbl>
            <c:dLbl>
              <c:idx val="43"/>
              <c:layout>
                <c:manualLayout>
                  <c:x val="-2.1601759239554517E-2"/>
                  <c:y val="5.45164631039074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35F1D601-0081-4524-A6A2-2036A24E77DF}" type="CELLRANGE">
                      <a:rPr lang="lt-LT" sz="900" dirty="0"/>
                      <a:pPr>
                        <a:defRPr sz="900"/>
                      </a:pPr>
                      <a:t>[CELLRANGE]</a:t>
                    </a:fld>
                    <a:endParaRPr lang="en-US"/>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layout>
                    <c:manualLayout>
                      <c:w val="0.12482481973972957"/>
                      <c:h val="0.11086986778009743"/>
                    </c:manualLayout>
                  </c15:layout>
                  <c15:dlblFieldTable/>
                  <c15:showDataLabelsRange val="1"/>
                </c:ext>
                <c:ext xmlns:c16="http://schemas.microsoft.com/office/drawing/2014/chart" uri="{C3380CC4-5D6E-409C-BE32-E72D297353CC}">
                  <c16:uniqueId val="{0000000B-2781-41B9-9865-9A5B2A46ECF5}"/>
                </c:ext>
              </c:extLst>
            </c:dLbl>
            <c:dLbl>
              <c:idx val="44"/>
              <c:layout>
                <c:manualLayout>
                  <c:x val="-4.5873315530414842E-2"/>
                  <c:y val="-4.3082756617844484E-2"/>
                </c:manualLayout>
              </c:layout>
              <c:tx>
                <c:rich>
                  <a:bodyPr/>
                  <a:lstStyle/>
                  <a:p>
                    <a:fld id="{6DEEB31F-1BC3-49B5-BEB9-6245FD2042D7}"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0.16260975224653151"/>
                      <c:h val="6.9505915100904661E-2"/>
                    </c:manualLayout>
                  </c15:layout>
                  <c15:dlblFieldTable/>
                  <c15:showDataLabelsRange val="1"/>
                </c:ext>
                <c:ext xmlns:c16="http://schemas.microsoft.com/office/drawing/2014/chart" uri="{C3380CC4-5D6E-409C-BE32-E72D297353CC}">
                  <c16:uniqueId val="{00000022-2781-41B9-9865-9A5B2A46ECF5}"/>
                </c:ext>
              </c:extLst>
            </c:dLbl>
            <c:dLbl>
              <c:idx val="45"/>
              <c:layout>
                <c:manualLayout>
                  <c:x val="-4.0700400680080642E-2"/>
                  <c:y val="-2.5901073430539358E-2"/>
                </c:manualLayout>
              </c:layout>
              <c:tx>
                <c:rich>
                  <a:bodyPr/>
                  <a:lstStyle/>
                  <a:p>
                    <a:fld id="{C0719568-BD6E-43B7-B360-E11FC11F4E3E}"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2781-41B9-9865-9A5B2A46ECF5}"/>
                </c:ext>
              </c:extLst>
            </c:dLbl>
            <c:dLbl>
              <c:idx val="46"/>
              <c:layout>
                <c:manualLayout>
                  <c:x val="-9.4469608038315181E-2"/>
                  <c:y val="1.8114071857927978E-2"/>
                </c:manualLayout>
              </c:layout>
              <c:tx>
                <c:rich>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fld id="{1401EA57-503B-4846-8FA5-3EE43496B201}" type="CELLRANGE">
                      <a:rPr lang="en-US" dirty="0"/>
                      <a:pPr>
                        <a:defRPr sz="900"/>
                      </a:pPr>
                      <a:t>[CELLRANGE]</a:t>
                    </a:fld>
                    <a:endParaRPr lang="en-US"/>
                  </a:p>
                </c:rich>
              </c:tx>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2781-41B9-9865-9A5B2A46ECF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Sheet1!$A$2:$A$48</c:f>
              <c:numCache>
                <c:formatCode>General</c:formatCode>
                <c:ptCount val="47"/>
                <c:pt idx="0">
                  <c:v>0.495</c:v>
                </c:pt>
                <c:pt idx="1">
                  <c:v>0.56699999999999995</c:v>
                </c:pt>
                <c:pt idx="2">
                  <c:v>0.56899999999999995</c:v>
                </c:pt>
                <c:pt idx="3">
                  <c:v>0.54800000000000004</c:v>
                </c:pt>
                <c:pt idx="4">
                  <c:v>0.53200000000000003</c:v>
                </c:pt>
                <c:pt idx="5">
                  <c:v>0.41199999999999998</c:v>
                </c:pt>
                <c:pt idx="6">
                  <c:v>0.51900000000000002</c:v>
                </c:pt>
                <c:pt idx="7">
                  <c:v>0.61599999999999999</c:v>
                </c:pt>
                <c:pt idx="8">
                  <c:v>0.47299999999999998</c:v>
                </c:pt>
                <c:pt idx="9">
                  <c:v>0.378</c:v>
                </c:pt>
                <c:pt idx="10">
                  <c:v>0.27400000000000002</c:v>
                </c:pt>
                <c:pt idx="11">
                  <c:v>0.27600000000000002</c:v>
                </c:pt>
                <c:pt idx="12">
                  <c:v>0.24399999999999999</c:v>
                </c:pt>
                <c:pt idx="13">
                  <c:v>0.36299999999999999</c:v>
                </c:pt>
                <c:pt idx="14">
                  <c:v>0.53</c:v>
                </c:pt>
                <c:pt idx="15">
                  <c:v>0.374</c:v>
                </c:pt>
                <c:pt idx="16">
                  <c:v>0.38300000000000001</c:v>
                </c:pt>
                <c:pt idx="17">
                  <c:v>0.44800000000000001</c:v>
                </c:pt>
                <c:pt idx="18">
                  <c:v>0.52500000000000002</c:v>
                </c:pt>
                <c:pt idx="19">
                  <c:v>0.46400000000000002</c:v>
                </c:pt>
                <c:pt idx="20">
                  <c:v>0.31900000000000001</c:v>
                </c:pt>
                <c:pt idx="21">
                  <c:v>0.28899999999999998</c:v>
                </c:pt>
                <c:pt idx="22">
                  <c:v>0.39</c:v>
                </c:pt>
                <c:pt idx="23">
                  <c:v>0.47799999999999998</c:v>
                </c:pt>
                <c:pt idx="24">
                  <c:v>0.42899999999999999</c:v>
                </c:pt>
                <c:pt idx="25">
                  <c:v>0.33200000000000002</c:v>
                </c:pt>
                <c:pt idx="26">
                  <c:v>0.57699999999999996</c:v>
                </c:pt>
                <c:pt idx="27">
                  <c:v>0.64300000000000002</c:v>
                </c:pt>
                <c:pt idx="28">
                  <c:v>0.39700000000000002</c:v>
                </c:pt>
                <c:pt idx="29">
                  <c:v>0.49399999999999999</c:v>
                </c:pt>
                <c:pt idx="30">
                  <c:v>0.35499999999999998</c:v>
                </c:pt>
                <c:pt idx="31">
                  <c:v>0.45700000000000002</c:v>
                </c:pt>
                <c:pt idx="32">
                  <c:v>0.46899999999999997</c:v>
                </c:pt>
                <c:pt idx="33">
                  <c:v>0.498</c:v>
                </c:pt>
                <c:pt idx="34">
                  <c:v>0.497</c:v>
                </c:pt>
                <c:pt idx="35">
                  <c:v>0.34499999999999997</c:v>
                </c:pt>
                <c:pt idx="36">
                  <c:v>0.39</c:v>
                </c:pt>
                <c:pt idx="37">
                  <c:v>0.39600000000000002</c:v>
                </c:pt>
                <c:pt idx="38">
                  <c:v>0.38400000000000001</c:v>
                </c:pt>
                <c:pt idx="39">
                  <c:v>0.46</c:v>
                </c:pt>
                <c:pt idx="40">
                  <c:v>0.45300000000000001</c:v>
                </c:pt>
                <c:pt idx="41">
                  <c:v>0.26200000000000001</c:v>
                </c:pt>
                <c:pt idx="42">
                  <c:v>0.56999999999999995</c:v>
                </c:pt>
                <c:pt idx="43">
                  <c:v>0.60599999999999998</c:v>
                </c:pt>
                <c:pt idx="44">
                  <c:v>0.47099999999999997</c:v>
                </c:pt>
                <c:pt idx="45">
                  <c:v>0.32400000000000001</c:v>
                </c:pt>
                <c:pt idx="46">
                  <c:v>0.28299999999999997</c:v>
                </c:pt>
              </c:numCache>
            </c:numRef>
          </c:xVal>
          <c:yVal>
            <c:numRef>
              <c:f>Sheet1!$B$2:$B$48</c:f>
              <c:numCache>
                <c:formatCode>#,##0.0</c:formatCode>
                <c:ptCount val="47"/>
                <c:pt idx="0">
                  <c:v>3.6635514018691588</c:v>
                </c:pt>
                <c:pt idx="1">
                  <c:v>3.4899999999999998</c:v>
                </c:pt>
                <c:pt idx="2">
                  <c:v>3.0714285714285712</c:v>
                </c:pt>
                <c:pt idx="3">
                  <c:v>2.8061224489795911</c:v>
                </c:pt>
                <c:pt idx="4">
                  <c:v>3.0288461538461537</c:v>
                </c:pt>
                <c:pt idx="5">
                  <c:v>3.3944954128440359</c:v>
                </c:pt>
                <c:pt idx="6">
                  <c:v>2.663636363636364</c:v>
                </c:pt>
                <c:pt idx="7">
                  <c:v>3.2688172043010759</c:v>
                </c:pt>
                <c:pt idx="8">
                  <c:v>2.4752475247524734</c:v>
                </c:pt>
                <c:pt idx="9">
                  <c:v>1.5555555555555556</c:v>
                </c:pt>
                <c:pt idx="10">
                  <c:v>1.7818181818181822</c:v>
                </c:pt>
                <c:pt idx="11">
                  <c:v>3.1518987341772133</c:v>
                </c:pt>
                <c:pt idx="12">
                  <c:v>3.7987804878048794</c:v>
                </c:pt>
                <c:pt idx="13">
                  <c:v>3.0246913580246919</c:v>
                </c:pt>
                <c:pt idx="14">
                  <c:v>2.2328767123287681</c:v>
                </c:pt>
                <c:pt idx="15">
                  <c:v>3.8783783783783772</c:v>
                </c:pt>
                <c:pt idx="16">
                  <c:v>1.8666666666666669</c:v>
                </c:pt>
                <c:pt idx="17">
                  <c:v>3.5185185185185195</c:v>
                </c:pt>
                <c:pt idx="18">
                  <c:v>2.2290076335877855</c:v>
                </c:pt>
                <c:pt idx="19">
                  <c:v>2.7058823529411766</c:v>
                </c:pt>
                <c:pt idx="20">
                  <c:v>1.5911949685534592</c:v>
                </c:pt>
                <c:pt idx="21">
                  <c:v>1.4489795918367341</c:v>
                </c:pt>
                <c:pt idx="22">
                  <c:v>2.1000000000000005</c:v>
                </c:pt>
                <c:pt idx="23">
                  <c:v>2.4935897435897441</c:v>
                </c:pt>
                <c:pt idx="24">
                  <c:v>2.0588235294117649</c:v>
                </c:pt>
                <c:pt idx="25">
                  <c:v>2.1315789473684186</c:v>
                </c:pt>
                <c:pt idx="26">
                  <c:v>3.4428571428571431</c:v>
                </c:pt>
                <c:pt idx="27">
                  <c:v>3.1911764705882346</c:v>
                </c:pt>
                <c:pt idx="28">
                  <c:v>2.5911949685534585</c:v>
                </c:pt>
                <c:pt idx="29">
                  <c:v>2.3693693693693678</c:v>
                </c:pt>
                <c:pt idx="30">
                  <c:v>3.3800000000000003</c:v>
                </c:pt>
                <c:pt idx="31">
                  <c:v>3.4534161490683233</c:v>
                </c:pt>
                <c:pt idx="32">
                  <c:v>2.2229299363057318</c:v>
                </c:pt>
                <c:pt idx="33">
                  <c:v>2.8758620689655179</c:v>
                </c:pt>
                <c:pt idx="34">
                  <c:v>3.0320512820512819</c:v>
                </c:pt>
                <c:pt idx="35">
                  <c:v>3.235294117647058</c:v>
                </c:pt>
                <c:pt idx="36">
                  <c:v>3.3026315789473699</c:v>
                </c:pt>
                <c:pt idx="37">
                  <c:v>3.0533333333333323</c:v>
                </c:pt>
                <c:pt idx="38">
                  <c:v>2.8142857142857154</c:v>
                </c:pt>
                <c:pt idx="39">
                  <c:v>3.1513157894736823</c:v>
                </c:pt>
                <c:pt idx="40">
                  <c:v>3.1712328767123288</c:v>
                </c:pt>
                <c:pt idx="41">
                  <c:v>3.0000000000000004</c:v>
                </c:pt>
                <c:pt idx="42">
                  <c:v>2.5985401459854005</c:v>
                </c:pt>
                <c:pt idx="43">
                  <c:v>2.5270270270270272</c:v>
                </c:pt>
                <c:pt idx="44">
                  <c:v>2.5753424657534252</c:v>
                </c:pt>
                <c:pt idx="45">
                  <c:v>4.3116883116883127</c:v>
                </c:pt>
                <c:pt idx="46">
                  <c:v>4.3377483443708611</c:v>
                </c:pt>
              </c:numCache>
            </c:numRef>
          </c:yVal>
          <c:smooth val="0"/>
          <c:extLst>
            <c:ext xmlns:c15="http://schemas.microsoft.com/office/drawing/2012/chart" uri="{02D57815-91ED-43cb-92C2-25804820EDAC}">
              <c15:datalabelsRange>
                <c15:f>Sheet1!$C$2:$C$48</c15:f>
                <c15:dlblRangeCache>
                  <c:ptCount val="47"/>
                  <c:pt idx="0">
                    <c:v>Ikimokyklinis ugdymas</c:v>
                  </c:pt>
                  <c:pt idx="1">
                    <c:v>Pradinis ugdymas</c:v>
                  </c:pt>
                  <c:pt idx="2">
                    <c:v>Pagrindinis ugdymas</c:v>
                  </c:pt>
                  <c:pt idx="3">
                    <c:v>Vidurinis ugdymas</c:v>
                  </c:pt>
                  <c:pt idx="4">
                    <c:v>Mokytojų lygis</c:v>
                  </c:pt>
                  <c:pt idx="5">
                    <c:v>Popamokiniai būreliai</c:v>
                  </c:pt>
                  <c:pt idx="6">
                    <c:v>Mokinių paruošimo lygis</c:v>
                  </c:pt>
                  <c:pt idx="7">
                    <c:v>Atmosfera mokykloje bendrai </c:v>
                  </c:pt>
                  <c:pt idx="8">
                    <c:v>Parengimas siekti tolesnio išsilavinimo</c:v>
                  </c:pt>
                  <c:pt idx="9">
                    <c:v>Situacija kai Neringoje nėra 11-12 klasės</c:v>
                  </c:pt>
                  <c:pt idx="10">
                    <c:v>Kelias Smiltynė – Nida</c:v>
                  </c:pt>
                  <c:pt idx="11">
                    <c:v>Dviračių takai</c:v>
                  </c:pt>
                  <c:pt idx="12">
                    <c:v>Pėsčiųjų pasivaikčiojimio takai</c:v>
                  </c:pt>
                  <c:pt idx="13">
                    <c:v>Viešasis transportas</c:v>
                  </c:pt>
                  <c:pt idx="14">
                    <c:v>Galimybės turėti gerai apmokamą darbą </c:v>
                  </c:pt>
                  <c:pt idx="15">
                    <c:v>Darbų pasiūla vasaros sezono metu</c:v>
                  </c:pt>
                  <c:pt idx="16">
                    <c:v>Darbų pasiūla ne sezono metu</c:v>
                  </c:pt>
                  <c:pt idx="17">
                    <c:v>Sąlygos nuotoliniam darbui</c:v>
                  </c:pt>
                  <c:pt idx="18">
                    <c:v>Aukštos kvalifikacijos specialistų pasiūla, prieinamumas</c:v>
                  </c:pt>
                  <c:pt idx="19">
                    <c:v>Sąlygos kurti savo verslą</c:v>
                  </c:pt>
                  <c:pt idx="20">
                    <c:v>Būsto prieinamumas Neringoje</c:v>
                  </c:pt>
                  <c:pt idx="21">
                    <c:v>Galimybės Neringoje įsigyti būstą jaunai šeimai</c:v>
                  </c:pt>
                  <c:pt idx="22">
                    <c:v>Sąlygos atnaujinti, renovuoti savo būstą</c:v>
                  </c:pt>
                  <c:pt idx="23">
                    <c:v>Sąlygos oriai gyventi už gaunamas pajamas</c:v>
                  </c:pt>
                  <c:pt idx="24">
                    <c:v>Socialinio būsto skyrimo tvarka</c:v>
                  </c:pt>
                  <c:pt idx="25">
                    <c:v>Komunaliniai būsto mokesčiai</c:v>
                  </c:pt>
                  <c:pt idx="26">
                    <c:v>Fizinė jaunų neringiškių sveikata</c:v>
                  </c:pt>
                  <c:pt idx="27">
                    <c:v>Emocinė jaunų neringiškių sveikata</c:v>
                  </c:pt>
                  <c:pt idx="28">
                    <c:v>Medicininių paslaugų prieinamumas</c:v>
                  </c:pt>
                  <c:pt idx="29">
                    <c:v>Psichologinės pagalbos prieinamumas</c:v>
                  </c:pt>
                  <c:pt idx="30">
                    <c:v>Jaunų neringiškių lytinis išprusimas</c:v>
                  </c:pt>
                  <c:pt idx="31">
                    <c:v>Laisvalaikio pramogos sezono metu</c:v>
                  </c:pt>
                  <c:pt idx="32">
                    <c:v>Laisvalaikio pramogos  ne sezono metu</c:v>
                  </c:pt>
                  <c:pt idx="33">
                    <c:v>Erdvė Neringos bendruomenės veikloms</c:v>
                  </c:pt>
                  <c:pt idx="34">
                    <c:v>Renginiai, užsiėmimai skirti Neringos bendruomenei</c:v>
                  </c:pt>
                  <c:pt idx="35">
                    <c:v>Galimybė susirasti/turėti draugų</c:v>
                  </c:pt>
                  <c:pt idx="36">
                    <c:v>Sąlygos susipažinti su kitais Neringos gyventojais</c:v>
                  </c:pt>
                  <c:pt idx="37">
                    <c:v>Vietos, kur galima susitikti ir/ar susipažinti</c:v>
                  </c:pt>
                  <c:pt idx="38">
                    <c:v>Neringa yra tolerantiška</c:v>
                  </c:pt>
                  <c:pt idx="39">
                    <c:v>Pasitikėjimas kitais Neringos gyventojais</c:v>
                  </c:pt>
                  <c:pt idx="40">
                    <c:v>Jaučiuosi savo bendruomenės dalis</c:v>
                  </c:pt>
                  <c:pt idx="41">
                    <c:v>Žinau apie Neringoje veikiančias pilietines org. ar NVO</c:v>
                  </c:pt>
                  <c:pt idx="42">
                    <c:v>Turėdamas idėjų kaip pagerinti gyvenimą Neringoje, sulaukčiau palaikymo, iš savivaldybės</c:v>
                  </c:pt>
                  <c:pt idx="43">
                    <c:v>Tikiu, kad savivaldybės darbuotojai dirba dėl visų Neringos gyventojų</c:v>
                  </c:pt>
                  <c:pt idx="44">
                    <c:v>Su priklausomybėmis kovojantys sulaukia pakankamai pagalbos.</c:v>
                  </c:pt>
                  <c:pt idx="45">
                    <c:v>Neringoje yra saugu</c:v>
                  </c:pt>
                  <c:pt idx="46">
                    <c:v>Neringa yra saugi aplinka vaikams augti</c:v>
                  </c:pt>
                </c15:dlblRangeCache>
              </c15:datalabelsRange>
            </c:ext>
            <c:ext xmlns:c16="http://schemas.microsoft.com/office/drawing/2014/chart" uri="{C3380CC4-5D6E-409C-BE32-E72D297353CC}">
              <c16:uniqueId val="{00000000-B028-43B0-AEC0-AF76207D38A5}"/>
            </c:ext>
          </c:extLst>
        </c:ser>
        <c:dLbls>
          <c:dLblPos val="t"/>
          <c:showLegendKey val="0"/>
          <c:showVal val="1"/>
          <c:showCatName val="0"/>
          <c:showSerName val="0"/>
          <c:showPercent val="0"/>
          <c:showBubbleSize val="0"/>
        </c:dLbls>
        <c:axId val="186283984"/>
        <c:axId val="186291184"/>
      </c:scatterChart>
      <c:valAx>
        <c:axId val="186283984"/>
        <c:scaling>
          <c:orientation val="minMax"/>
          <c:max val="0.65500000000000014"/>
          <c:min val="0.2"/>
        </c:scaling>
        <c:delete val="1"/>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86291184"/>
        <c:crossesAt val="1.5"/>
        <c:crossBetween val="midCat"/>
        <c:majorUnit val="0.22600000000000003"/>
      </c:valAx>
      <c:valAx>
        <c:axId val="186291184"/>
        <c:scaling>
          <c:orientation val="minMax"/>
          <c:max val="4.55"/>
          <c:min val="1.25"/>
        </c:scaling>
        <c:delete val="1"/>
        <c:axPos val="l"/>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186283984"/>
        <c:crosses val="autoZero"/>
        <c:crossBetween val="midCat"/>
        <c:majorUnit val="1.65000000000000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891680534478401"/>
          <c:y val="3.7013015430677712E-2"/>
          <c:w val="0.48115414683497737"/>
          <c:h val="0.94680265136687536"/>
        </c:manualLayout>
      </c:layout>
      <c:barChart>
        <c:barDir val="bar"/>
        <c:grouping val="clustered"/>
        <c:varyColors val="0"/>
        <c:ser>
          <c:idx val="0"/>
          <c:order val="0"/>
          <c:tx>
            <c:strRef>
              <c:f>Sheet1!$B$1</c:f>
              <c:strCache>
                <c:ptCount val="1"/>
                <c:pt idx="0">
                  <c:v>Series 1</c:v>
                </c:pt>
              </c:strCache>
            </c:strRef>
          </c:tx>
          <c:spPr>
            <a:solidFill>
              <a:srgbClr val="70AD47">
                <a:lumMod val="75000"/>
              </a:srgbClr>
            </a:solidFill>
            <a:ln>
              <a:noFill/>
            </a:ln>
            <a:effectLst/>
          </c:spPr>
          <c:invertIfNegative val="0"/>
          <c:dPt>
            <c:idx val="0"/>
            <c:invertIfNegative val="0"/>
            <c:bubble3D val="0"/>
            <c:spPr>
              <a:solidFill>
                <a:srgbClr val="70AD47">
                  <a:lumMod val="75000"/>
                </a:srgbClr>
              </a:solidFill>
              <a:ln>
                <a:noFill/>
              </a:ln>
              <a:effectLst/>
            </c:spPr>
            <c:extLst>
              <c:ext xmlns:c16="http://schemas.microsoft.com/office/drawing/2014/chart" uri="{C3380CC4-5D6E-409C-BE32-E72D297353CC}">
                <c16:uniqueId val="{00000001-ABA7-41BF-A299-C1DF8F071389}"/>
              </c:ext>
            </c:extLst>
          </c:dPt>
          <c:dPt>
            <c:idx val="22"/>
            <c:invertIfNegative val="0"/>
            <c:bubble3D val="0"/>
            <c:spPr>
              <a:solidFill>
                <a:sysClr val="window" lastClr="FFFFFF">
                  <a:lumMod val="65000"/>
                </a:sysClr>
              </a:solidFill>
              <a:ln>
                <a:noFill/>
              </a:ln>
              <a:effectLst/>
            </c:spPr>
            <c:extLst>
              <c:ext xmlns:c16="http://schemas.microsoft.com/office/drawing/2014/chart" uri="{C3380CC4-5D6E-409C-BE32-E72D297353CC}">
                <c16:uniqueId val="{00000003-ABA7-41BF-A299-C1DF8F071389}"/>
              </c:ext>
            </c:extLst>
          </c:dPt>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Sheet1!$A$2:$A$24</c:f>
              <c:strCache>
                <c:ptCount val="23"/>
                <c:pt idx="0">
                  <c:v>Gerai apmokamo darbo pasiūla, ypač ne sezono metu</c:v>
                </c:pt>
                <c:pt idx="1">
                  <c:v>Būsto prieinamumas</c:v>
                </c:pt>
                <c:pt idx="2">
                  <c:v>Susisiekimo infrastruktūros gerinimas (Kelias Nida-Smiltynė, viešojo transporto ir perkėlos darbas)</c:v>
                </c:pt>
                <c:pt idx="3">
                  <c:v>Kokybiškas švietimas</c:v>
                </c:pt>
                <c:pt idx="4">
                  <c:v>Sezoniškumo problema</c:v>
                </c:pt>
                <c:pt idx="5">
                  <c:v>Prieinamos prekės ir paslaugos (vaistinės, banomatai, prekių asortimento plėtimas)</c:v>
                </c:pt>
                <c:pt idx="6">
                  <c:v>Kultūros ir laisvalaikio užsiėmimai ne sezono metu</c:v>
                </c:pt>
                <c:pt idx="7">
                  <c:v>Medicininių bei psichologinių paslaugų prieinamumas</c:v>
                </c:pt>
                <c:pt idx="8">
                  <c:v>Bendruomeniškumo skatinimas, naujakurių intgracija į bendruomenę </c:v>
                </c:pt>
                <c:pt idx="9">
                  <c:v>Vaikų užimtumas, būreliai</c:v>
                </c:pt>
                <c:pt idx="10">
                  <c:v>Veiklos jaunimui</c:v>
                </c:pt>
                <c:pt idx="11">
                  <c:v>Skaidrus ir efektyvus savivaldybės darbas bei lėšų panaudojimas</c:v>
                </c:pt>
                <c:pt idx="12">
                  <c:v>Socialinio gyvenimo skatinimas (daugiau rendinių, veiklų pvz. edukacinių užsiėmių suaugusiems)</c:v>
                </c:pt>
                <c:pt idx="13">
                  <c:v>Sporto infrastruktūra (Fizinio aktyvumo veiklos, erdvės, baseinas)</c:v>
                </c:pt>
                <c:pt idx="14">
                  <c:v>Bendruomenės erdvės</c:v>
                </c:pt>
                <c:pt idx="15">
                  <c:v>Galimybės bei pagalba kurti, vystyti verslą</c:v>
                </c:pt>
                <c:pt idx="16">
                  <c:v>Prieinamas  vidurinis išsilavinimas</c:v>
                </c:pt>
                <c:pt idx="17">
                  <c:v>Socialinis būstas ar lengvatinė nuoma, tikslingas paskirstymas</c:v>
                </c:pt>
                <c:pt idx="18">
                  <c:v>Didesnės prekių, paslaugų ir mokesčių kainos nei kitur</c:v>
                </c:pt>
                <c:pt idx="19">
                  <c:v>Laisvalaikio infrastruktūra (vaikų žaidimų aikštelė, Preilos krantinės ir dviračių takų rekonstrukcija, pasivaikščiojimo takų tvarkymas, apšvietimas)</c:v>
                </c:pt>
                <c:pt idx="20">
                  <c:v>Lengvatos, pagalba nuolatiniams gyventojams, jaunoms šeimoms</c:v>
                </c:pt>
                <c:pt idx="21">
                  <c:v>Dėmesys ne nuolatiniams gyventojams</c:v>
                </c:pt>
                <c:pt idx="22">
                  <c:v>Kita</c:v>
                </c:pt>
              </c:strCache>
            </c:strRef>
          </c:cat>
          <c:val>
            <c:numRef>
              <c:f>Sheet1!$B$2:$B$24</c:f>
              <c:numCache>
                <c:formatCode>General</c:formatCode>
                <c:ptCount val="23"/>
                <c:pt idx="0">
                  <c:v>54</c:v>
                </c:pt>
                <c:pt idx="1">
                  <c:v>47</c:v>
                </c:pt>
                <c:pt idx="2">
                  <c:v>32</c:v>
                </c:pt>
                <c:pt idx="3">
                  <c:v>29</c:v>
                </c:pt>
                <c:pt idx="4">
                  <c:v>25</c:v>
                </c:pt>
                <c:pt idx="5">
                  <c:v>24</c:v>
                </c:pt>
                <c:pt idx="6">
                  <c:v>20</c:v>
                </c:pt>
                <c:pt idx="7">
                  <c:v>19</c:v>
                </c:pt>
                <c:pt idx="8">
                  <c:v>14</c:v>
                </c:pt>
                <c:pt idx="9">
                  <c:v>13</c:v>
                </c:pt>
                <c:pt idx="10">
                  <c:v>13</c:v>
                </c:pt>
                <c:pt idx="11">
                  <c:v>11</c:v>
                </c:pt>
                <c:pt idx="12">
                  <c:v>10</c:v>
                </c:pt>
                <c:pt idx="13">
                  <c:v>10</c:v>
                </c:pt>
                <c:pt idx="14">
                  <c:v>10</c:v>
                </c:pt>
                <c:pt idx="15">
                  <c:v>9</c:v>
                </c:pt>
                <c:pt idx="16">
                  <c:v>8</c:v>
                </c:pt>
                <c:pt idx="17">
                  <c:v>8</c:v>
                </c:pt>
                <c:pt idx="18">
                  <c:v>8</c:v>
                </c:pt>
                <c:pt idx="19">
                  <c:v>7</c:v>
                </c:pt>
                <c:pt idx="20">
                  <c:v>7</c:v>
                </c:pt>
                <c:pt idx="21">
                  <c:v>5</c:v>
                </c:pt>
                <c:pt idx="22">
                  <c:v>22</c:v>
                </c:pt>
              </c:numCache>
            </c:numRef>
          </c:val>
          <c:extLst>
            <c:ext xmlns:c16="http://schemas.microsoft.com/office/drawing/2014/chart" uri="{C3380CC4-5D6E-409C-BE32-E72D297353CC}">
              <c16:uniqueId val="{00000002-ABA7-41BF-A299-C1DF8F071389}"/>
            </c:ext>
          </c:extLst>
        </c:ser>
        <c:dLbls>
          <c:dLblPos val="outEnd"/>
          <c:showLegendKey val="0"/>
          <c:showVal val="1"/>
          <c:showCatName val="0"/>
          <c:showSerName val="0"/>
          <c:showPercent val="0"/>
          <c:showBubbleSize val="0"/>
        </c:dLbls>
        <c:gapWidth val="40"/>
        <c:overlap val="100"/>
        <c:axId val="389858184"/>
        <c:axId val="389855832"/>
      </c:barChart>
      <c:catAx>
        <c:axId val="38985818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crossAx val="389855832"/>
        <c:crosses val="autoZero"/>
        <c:auto val="1"/>
        <c:lblAlgn val="ctr"/>
        <c:lblOffset val="100"/>
        <c:noMultiLvlLbl val="0"/>
      </c:catAx>
      <c:valAx>
        <c:axId val="389855832"/>
        <c:scaling>
          <c:orientation val="minMax"/>
        </c:scaling>
        <c:delete val="1"/>
        <c:axPos val="t"/>
        <c:numFmt formatCode="General" sourceLinked="1"/>
        <c:majorTickMark val="out"/>
        <c:minorTickMark val="none"/>
        <c:tickLblPos val="nextTo"/>
        <c:crossAx val="389858184"/>
        <c:crosses val="autoZero"/>
        <c:crossBetween val="between"/>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0.79995</cdr:x>
      <cdr:y>0.16134</cdr:y>
    </cdr:from>
    <cdr:to>
      <cdr:x>0.86018</cdr:x>
      <cdr:y>0.24038</cdr:y>
    </cdr:to>
    <cdr:cxnSp macro="">
      <cdr:nvCxnSpPr>
        <cdr:cNvPr id="3" name="Straight Connector 2">
          <a:extLst xmlns:a="http://schemas.openxmlformats.org/drawingml/2006/main">
            <a:ext uri="{FF2B5EF4-FFF2-40B4-BE49-F238E27FC236}">
              <a16:creationId xmlns:a16="http://schemas.microsoft.com/office/drawing/2014/main" id="{4C5F49EE-730A-5001-79A4-EDDE013B20D2}"/>
            </a:ext>
          </a:extLst>
        </cdr:cNvPr>
        <cdr:cNvCxnSpPr/>
      </cdr:nvCxnSpPr>
      <cdr:spPr>
        <a:xfrm xmlns:a="http://schemas.openxmlformats.org/drawingml/2006/main">
          <a:off x="8906433" y="800021"/>
          <a:ext cx="670560" cy="391886"/>
        </a:xfrm>
        <a:prstGeom xmlns:a="http://schemas.openxmlformats.org/drawingml/2006/main" prst="line">
          <a:avLst/>
        </a:prstGeom>
        <a:ln xmlns:a="http://schemas.openxmlformats.org/drawingml/2006/main">
          <a:solidFill>
            <a:srgbClr val="FFC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0.65368</cdr:x>
      <cdr:y>0.37737</cdr:y>
    </cdr:from>
    <cdr:to>
      <cdr:x>0.80543</cdr:x>
      <cdr:y>0.42654</cdr:y>
    </cdr:to>
    <cdr:cxnSp macro="">
      <cdr:nvCxnSpPr>
        <cdr:cNvPr id="5" name="Straight Connector 4">
          <a:extLst xmlns:a="http://schemas.openxmlformats.org/drawingml/2006/main">
            <a:ext uri="{FF2B5EF4-FFF2-40B4-BE49-F238E27FC236}">
              <a16:creationId xmlns:a16="http://schemas.microsoft.com/office/drawing/2014/main" id="{3EA62B07-5D63-C436-F8EF-E35B826D36BF}"/>
            </a:ext>
          </a:extLst>
        </cdr:cNvPr>
        <cdr:cNvCxnSpPr/>
      </cdr:nvCxnSpPr>
      <cdr:spPr>
        <a:xfrm xmlns:a="http://schemas.openxmlformats.org/drawingml/2006/main" flipV="1">
          <a:off x="7277930" y="1871175"/>
          <a:ext cx="1689463" cy="243840"/>
        </a:xfrm>
        <a:prstGeom xmlns:a="http://schemas.openxmlformats.org/drawingml/2006/main" prst="line">
          <a:avLst/>
        </a:prstGeom>
        <a:ln xmlns:a="http://schemas.openxmlformats.org/drawingml/2006/main">
          <a:solidFill>
            <a:srgbClr val="FFC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0.73972</cdr:x>
      <cdr:y>0.2878</cdr:y>
    </cdr:from>
    <cdr:to>
      <cdr:x>0.84845</cdr:x>
      <cdr:y>0.4968</cdr:y>
    </cdr:to>
    <cdr:cxnSp macro="">
      <cdr:nvCxnSpPr>
        <cdr:cNvPr id="7" name="Straight Connector 6">
          <a:extLst xmlns:a="http://schemas.openxmlformats.org/drawingml/2006/main">
            <a:ext uri="{FF2B5EF4-FFF2-40B4-BE49-F238E27FC236}">
              <a16:creationId xmlns:a16="http://schemas.microsoft.com/office/drawing/2014/main" id="{A554161F-32F0-4397-2A30-8F33ACAEBBD6}"/>
            </a:ext>
          </a:extLst>
        </cdr:cNvPr>
        <cdr:cNvCxnSpPr/>
      </cdr:nvCxnSpPr>
      <cdr:spPr>
        <a:xfrm xmlns:a="http://schemas.openxmlformats.org/drawingml/2006/main">
          <a:off x="8235873" y="1427038"/>
          <a:ext cx="1210491" cy="1036320"/>
        </a:xfrm>
        <a:prstGeom xmlns:a="http://schemas.openxmlformats.org/drawingml/2006/main" prst="line">
          <a:avLst/>
        </a:prstGeom>
        <a:ln xmlns:a="http://schemas.openxmlformats.org/drawingml/2006/main">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0.96186</cdr:x>
      <cdr:y>0.11744</cdr:y>
    </cdr:from>
    <cdr:to>
      <cdr:x>0.96186</cdr:x>
      <cdr:y>0.42654</cdr:y>
    </cdr:to>
    <cdr:cxnSp macro="">
      <cdr:nvCxnSpPr>
        <cdr:cNvPr id="11" name="Straight Connector 10">
          <a:extLst xmlns:a="http://schemas.openxmlformats.org/drawingml/2006/main">
            <a:ext uri="{FF2B5EF4-FFF2-40B4-BE49-F238E27FC236}">
              <a16:creationId xmlns:a16="http://schemas.microsoft.com/office/drawing/2014/main" id="{6502B9E5-000D-2BA4-E039-A8DADE941043}"/>
            </a:ext>
          </a:extLst>
        </cdr:cNvPr>
        <cdr:cNvCxnSpPr/>
      </cdr:nvCxnSpPr>
      <cdr:spPr>
        <a:xfrm xmlns:a="http://schemas.openxmlformats.org/drawingml/2006/main">
          <a:off x="10709107" y="582307"/>
          <a:ext cx="0" cy="1532708"/>
        </a:xfrm>
        <a:prstGeom xmlns:a="http://schemas.openxmlformats.org/drawingml/2006/main" prst="line">
          <a:avLst/>
        </a:prstGeom>
        <a:ln xmlns:a="http://schemas.openxmlformats.org/drawingml/2006/main">
          <a:solidFill>
            <a:schemeClr val="accent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F14123FF-B7D3-476B-8DA2-28A44A384E10}" type="datetimeFigureOut">
              <a:rPr lang="en-US" smtClean="0"/>
              <a:t>6/21/2024</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012966B9-AAA7-49A2-BF07-B570731FDA9E}" type="slidenum">
              <a:rPr lang="en-US" smtClean="0"/>
              <a:t>‹#›</a:t>
            </a:fld>
            <a:endParaRPr lang="en-US"/>
          </a:p>
        </p:txBody>
      </p:sp>
    </p:spTree>
    <p:extLst>
      <p:ext uri="{BB962C8B-B14F-4D97-AF65-F5344CB8AC3E}">
        <p14:creationId xmlns:p14="http://schemas.microsoft.com/office/powerpoint/2010/main" val="1574774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1</a:t>
            </a:fld>
            <a:endParaRPr lang="en-US" dirty="0"/>
          </a:p>
        </p:txBody>
      </p:sp>
    </p:spTree>
    <p:extLst>
      <p:ext uri="{BB962C8B-B14F-4D97-AF65-F5344CB8AC3E}">
        <p14:creationId xmlns:p14="http://schemas.microsoft.com/office/powerpoint/2010/main" val="1211717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23</a:t>
            </a:fld>
            <a:endParaRPr lang="en-US"/>
          </a:p>
        </p:txBody>
      </p:sp>
    </p:spTree>
    <p:extLst>
      <p:ext uri="{BB962C8B-B14F-4D97-AF65-F5344CB8AC3E}">
        <p14:creationId xmlns:p14="http://schemas.microsoft.com/office/powerpoint/2010/main" val="3531044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24</a:t>
            </a:fld>
            <a:endParaRPr lang="en-US"/>
          </a:p>
        </p:txBody>
      </p:sp>
    </p:spTree>
    <p:extLst>
      <p:ext uri="{BB962C8B-B14F-4D97-AF65-F5344CB8AC3E}">
        <p14:creationId xmlns:p14="http://schemas.microsoft.com/office/powerpoint/2010/main" val="3626949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25</a:t>
            </a:fld>
            <a:endParaRPr lang="en-US"/>
          </a:p>
        </p:txBody>
      </p:sp>
    </p:spTree>
    <p:extLst>
      <p:ext uri="{BB962C8B-B14F-4D97-AF65-F5344CB8AC3E}">
        <p14:creationId xmlns:p14="http://schemas.microsoft.com/office/powerpoint/2010/main" val="2707299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26</a:t>
            </a:fld>
            <a:endParaRPr lang="en-US"/>
          </a:p>
        </p:txBody>
      </p:sp>
    </p:spTree>
    <p:extLst>
      <p:ext uri="{BB962C8B-B14F-4D97-AF65-F5344CB8AC3E}">
        <p14:creationId xmlns:p14="http://schemas.microsoft.com/office/powerpoint/2010/main" val="787313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27</a:t>
            </a:fld>
            <a:endParaRPr lang="en-US"/>
          </a:p>
        </p:txBody>
      </p:sp>
    </p:spTree>
    <p:extLst>
      <p:ext uri="{BB962C8B-B14F-4D97-AF65-F5344CB8AC3E}">
        <p14:creationId xmlns:p14="http://schemas.microsoft.com/office/powerpoint/2010/main" val="21740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28</a:t>
            </a:fld>
            <a:endParaRPr lang="en-US"/>
          </a:p>
        </p:txBody>
      </p:sp>
    </p:spTree>
    <p:extLst>
      <p:ext uri="{BB962C8B-B14F-4D97-AF65-F5344CB8AC3E}">
        <p14:creationId xmlns:p14="http://schemas.microsoft.com/office/powerpoint/2010/main" val="353666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29</a:t>
            </a:fld>
            <a:endParaRPr lang="en-US"/>
          </a:p>
        </p:txBody>
      </p:sp>
    </p:spTree>
    <p:extLst>
      <p:ext uri="{BB962C8B-B14F-4D97-AF65-F5344CB8AC3E}">
        <p14:creationId xmlns:p14="http://schemas.microsoft.com/office/powerpoint/2010/main" val="4195257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30</a:t>
            </a:fld>
            <a:endParaRPr lang="en-US"/>
          </a:p>
        </p:txBody>
      </p:sp>
    </p:spTree>
    <p:extLst>
      <p:ext uri="{BB962C8B-B14F-4D97-AF65-F5344CB8AC3E}">
        <p14:creationId xmlns:p14="http://schemas.microsoft.com/office/powerpoint/2010/main" val="2075970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31</a:t>
            </a:fld>
            <a:endParaRPr lang="en-US"/>
          </a:p>
        </p:txBody>
      </p:sp>
    </p:spTree>
    <p:extLst>
      <p:ext uri="{BB962C8B-B14F-4D97-AF65-F5344CB8AC3E}">
        <p14:creationId xmlns:p14="http://schemas.microsoft.com/office/powerpoint/2010/main" val="1108454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32</a:t>
            </a:fld>
            <a:endParaRPr lang="en-US"/>
          </a:p>
        </p:txBody>
      </p:sp>
    </p:spTree>
    <p:extLst>
      <p:ext uri="{BB962C8B-B14F-4D97-AF65-F5344CB8AC3E}">
        <p14:creationId xmlns:p14="http://schemas.microsoft.com/office/powerpoint/2010/main" val="1999127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a:t>
            </a:fld>
            <a:endParaRPr lang="en-US" dirty="0"/>
          </a:p>
        </p:txBody>
      </p:sp>
    </p:spTree>
    <p:extLst>
      <p:ext uri="{BB962C8B-B14F-4D97-AF65-F5344CB8AC3E}">
        <p14:creationId xmlns:p14="http://schemas.microsoft.com/office/powerpoint/2010/main" val="2157118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33</a:t>
            </a:fld>
            <a:endParaRPr lang="en-US"/>
          </a:p>
        </p:txBody>
      </p:sp>
    </p:spTree>
    <p:extLst>
      <p:ext uri="{BB962C8B-B14F-4D97-AF65-F5344CB8AC3E}">
        <p14:creationId xmlns:p14="http://schemas.microsoft.com/office/powerpoint/2010/main" val="2609032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34</a:t>
            </a:fld>
            <a:endParaRPr lang="en-US"/>
          </a:p>
        </p:txBody>
      </p:sp>
    </p:spTree>
    <p:extLst>
      <p:ext uri="{BB962C8B-B14F-4D97-AF65-F5344CB8AC3E}">
        <p14:creationId xmlns:p14="http://schemas.microsoft.com/office/powerpoint/2010/main" val="497806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35</a:t>
            </a:fld>
            <a:endParaRPr lang="en-US"/>
          </a:p>
        </p:txBody>
      </p:sp>
    </p:spTree>
    <p:extLst>
      <p:ext uri="{BB962C8B-B14F-4D97-AF65-F5344CB8AC3E}">
        <p14:creationId xmlns:p14="http://schemas.microsoft.com/office/powerpoint/2010/main" val="420041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36</a:t>
            </a:fld>
            <a:endParaRPr lang="en-US"/>
          </a:p>
        </p:txBody>
      </p:sp>
    </p:spTree>
    <p:extLst>
      <p:ext uri="{BB962C8B-B14F-4D97-AF65-F5344CB8AC3E}">
        <p14:creationId xmlns:p14="http://schemas.microsoft.com/office/powerpoint/2010/main" val="2230708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37</a:t>
            </a:fld>
            <a:endParaRPr lang="en-US"/>
          </a:p>
        </p:txBody>
      </p:sp>
    </p:spTree>
    <p:extLst>
      <p:ext uri="{BB962C8B-B14F-4D97-AF65-F5344CB8AC3E}">
        <p14:creationId xmlns:p14="http://schemas.microsoft.com/office/powerpoint/2010/main" val="31485124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38</a:t>
            </a:fld>
            <a:endParaRPr lang="en-US"/>
          </a:p>
        </p:txBody>
      </p:sp>
    </p:spTree>
    <p:extLst>
      <p:ext uri="{BB962C8B-B14F-4D97-AF65-F5344CB8AC3E}">
        <p14:creationId xmlns:p14="http://schemas.microsoft.com/office/powerpoint/2010/main" val="2487105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39</a:t>
            </a:fld>
            <a:endParaRPr lang="en-US"/>
          </a:p>
        </p:txBody>
      </p:sp>
    </p:spTree>
    <p:extLst>
      <p:ext uri="{BB962C8B-B14F-4D97-AF65-F5344CB8AC3E}">
        <p14:creationId xmlns:p14="http://schemas.microsoft.com/office/powerpoint/2010/main" val="3044411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40</a:t>
            </a:fld>
            <a:endParaRPr lang="en-US"/>
          </a:p>
        </p:txBody>
      </p:sp>
    </p:spTree>
    <p:extLst>
      <p:ext uri="{BB962C8B-B14F-4D97-AF65-F5344CB8AC3E}">
        <p14:creationId xmlns:p14="http://schemas.microsoft.com/office/powerpoint/2010/main" val="3056307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41</a:t>
            </a:fld>
            <a:endParaRPr lang="en-US"/>
          </a:p>
        </p:txBody>
      </p:sp>
    </p:spTree>
    <p:extLst>
      <p:ext uri="{BB962C8B-B14F-4D97-AF65-F5344CB8AC3E}">
        <p14:creationId xmlns:p14="http://schemas.microsoft.com/office/powerpoint/2010/main" val="1115012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42</a:t>
            </a:fld>
            <a:endParaRPr lang="en-US"/>
          </a:p>
        </p:txBody>
      </p:sp>
    </p:spTree>
    <p:extLst>
      <p:ext uri="{BB962C8B-B14F-4D97-AF65-F5344CB8AC3E}">
        <p14:creationId xmlns:p14="http://schemas.microsoft.com/office/powerpoint/2010/main" val="18081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a:t>
            </a:fld>
            <a:endParaRPr lang="en-US"/>
          </a:p>
        </p:txBody>
      </p:sp>
    </p:spTree>
    <p:extLst>
      <p:ext uri="{BB962C8B-B14F-4D97-AF65-F5344CB8AC3E}">
        <p14:creationId xmlns:p14="http://schemas.microsoft.com/office/powerpoint/2010/main" val="698487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43</a:t>
            </a:fld>
            <a:endParaRPr lang="en-US"/>
          </a:p>
        </p:txBody>
      </p:sp>
    </p:spTree>
    <p:extLst>
      <p:ext uri="{BB962C8B-B14F-4D97-AF65-F5344CB8AC3E}">
        <p14:creationId xmlns:p14="http://schemas.microsoft.com/office/powerpoint/2010/main" val="1568559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44</a:t>
            </a:fld>
            <a:endParaRPr lang="en-US"/>
          </a:p>
        </p:txBody>
      </p:sp>
    </p:spTree>
    <p:extLst>
      <p:ext uri="{BB962C8B-B14F-4D97-AF65-F5344CB8AC3E}">
        <p14:creationId xmlns:p14="http://schemas.microsoft.com/office/powerpoint/2010/main" val="1986323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45</a:t>
            </a:fld>
            <a:endParaRPr lang="en-US"/>
          </a:p>
        </p:txBody>
      </p:sp>
    </p:spTree>
    <p:extLst>
      <p:ext uri="{BB962C8B-B14F-4D97-AF65-F5344CB8AC3E}">
        <p14:creationId xmlns:p14="http://schemas.microsoft.com/office/powerpoint/2010/main" val="1846277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46</a:t>
            </a:fld>
            <a:endParaRPr lang="en-US"/>
          </a:p>
        </p:txBody>
      </p:sp>
    </p:spTree>
    <p:extLst>
      <p:ext uri="{BB962C8B-B14F-4D97-AF65-F5344CB8AC3E}">
        <p14:creationId xmlns:p14="http://schemas.microsoft.com/office/powerpoint/2010/main" val="34460148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47</a:t>
            </a:fld>
            <a:endParaRPr lang="en-US"/>
          </a:p>
        </p:txBody>
      </p:sp>
    </p:spTree>
    <p:extLst>
      <p:ext uri="{BB962C8B-B14F-4D97-AF65-F5344CB8AC3E}">
        <p14:creationId xmlns:p14="http://schemas.microsoft.com/office/powerpoint/2010/main" val="1542261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48</a:t>
            </a:fld>
            <a:endParaRPr lang="en-US"/>
          </a:p>
        </p:txBody>
      </p:sp>
    </p:spTree>
    <p:extLst>
      <p:ext uri="{BB962C8B-B14F-4D97-AF65-F5344CB8AC3E}">
        <p14:creationId xmlns:p14="http://schemas.microsoft.com/office/powerpoint/2010/main" val="17893074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49</a:t>
            </a:fld>
            <a:endParaRPr lang="en-US"/>
          </a:p>
        </p:txBody>
      </p:sp>
    </p:spTree>
    <p:extLst>
      <p:ext uri="{BB962C8B-B14F-4D97-AF65-F5344CB8AC3E}">
        <p14:creationId xmlns:p14="http://schemas.microsoft.com/office/powerpoint/2010/main" val="1231435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50</a:t>
            </a:fld>
            <a:endParaRPr lang="en-US"/>
          </a:p>
        </p:txBody>
      </p:sp>
    </p:spTree>
    <p:extLst>
      <p:ext uri="{BB962C8B-B14F-4D97-AF65-F5344CB8AC3E}">
        <p14:creationId xmlns:p14="http://schemas.microsoft.com/office/powerpoint/2010/main" val="2558012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5</a:t>
            </a:fld>
            <a:endParaRPr lang="en-US" dirty="0"/>
          </a:p>
        </p:txBody>
      </p:sp>
    </p:spTree>
    <p:extLst>
      <p:ext uri="{BB962C8B-B14F-4D97-AF65-F5344CB8AC3E}">
        <p14:creationId xmlns:p14="http://schemas.microsoft.com/office/powerpoint/2010/main" val="337089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6</a:t>
            </a:fld>
            <a:endParaRPr lang="en-US"/>
          </a:p>
        </p:txBody>
      </p:sp>
    </p:spTree>
    <p:extLst>
      <p:ext uri="{BB962C8B-B14F-4D97-AF65-F5344CB8AC3E}">
        <p14:creationId xmlns:p14="http://schemas.microsoft.com/office/powerpoint/2010/main" val="3946926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16</a:t>
            </a:fld>
            <a:endParaRPr lang="en-US"/>
          </a:p>
        </p:txBody>
      </p:sp>
    </p:spTree>
    <p:extLst>
      <p:ext uri="{BB962C8B-B14F-4D97-AF65-F5344CB8AC3E}">
        <p14:creationId xmlns:p14="http://schemas.microsoft.com/office/powerpoint/2010/main" val="3790230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20</a:t>
            </a:fld>
            <a:endParaRPr lang="en-US"/>
          </a:p>
        </p:txBody>
      </p:sp>
    </p:spTree>
    <p:extLst>
      <p:ext uri="{BB962C8B-B14F-4D97-AF65-F5344CB8AC3E}">
        <p14:creationId xmlns:p14="http://schemas.microsoft.com/office/powerpoint/2010/main" val="3750680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21</a:t>
            </a:fld>
            <a:endParaRPr lang="en-US"/>
          </a:p>
        </p:txBody>
      </p:sp>
    </p:spTree>
    <p:extLst>
      <p:ext uri="{BB962C8B-B14F-4D97-AF65-F5344CB8AC3E}">
        <p14:creationId xmlns:p14="http://schemas.microsoft.com/office/powerpoint/2010/main" val="1396046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2966B9-AAA7-49A2-BF07-B570731FDA9E}" type="slidenum">
              <a:rPr lang="en-US" smtClean="0"/>
              <a:t>22</a:t>
            </a:fld>
            <a:endParaRPr lang="en-US"/>
          </a:p>
        </p:txBody>
      </p:sp>
    </p:spTree>
    <p:extLst>
      <p:ext uri="{BB962C8B-B14F-4D97-AF65-F5344CB8AC3E}">
        <p14:creationId xmlns:p14="http://schemas.microsoft.com/office/powerpoint/2010/main" val="899413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p:cNvSpPr>
            <a:spLocks noGrp="1"/>
          </p:cNvSpPr>
          <p:nvPr>
            <p:ph type="ctrTitle"/>
          </p:nvPr>
        </p:nvSpPr>
        <p:spPr>
          <a:xfrm>
            <a:off x="1524000" y="1122363"/>
            <a:ext cx="9144000" cy="2387600"/>
          </a:xfrm>
        </p:spPr>
        <p:txBody>
          <a:bodyPr anchor="b"/>
          <a:lstStyle>
            <a:lvl1pPr algn="ctr">
              <a:defRPr sz="6000"/>
            </a:lvl1pPr>
          </a:lstStyle>
          <a:p>
            <a:r>
              <a:rPr lang="lt-LT"/>
              <a:t>Spustelėję redag. ruoš. pavad. stilių</a:t>
            </a:r>
          </a:p>
        </p:txBody>
      </p:sp>
      <p:sp>
        <p:nvSpPr>
          <p:cNvPr id="3" name="Antrinis pavadinima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p:cNvSpPr>
            <a:spLocks noGrp="1"/>
          </p:cNvSpPr>
          <p:nvPr>
            <p:ph type="dt" sz="half" idx="10"/>
          </p:nvPr>
        </p:nvSpPr>
        <p:spPr/>
        <p:txBody>
          <a:bodyPr/>
          <a:lstStyle/>
          <a:p>
            <a:fld id="{BA447ABD-8696-4CA0-A858-8DB88EE29C70}" type="datetimeFigureOut">
              <a:rPr lang="lt-LT" smtClean="0"/>
              <a:t>2024-06-21</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833043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Vertikalaus teksto vietos rezervavimo ženklas 2"/>
          <p:cNvSpPr>
            <a:spLocks noGrp="1"/>
          </p:cNvSpPr>
          <p:nvPr>
            <p:ph type="body" orient="vert" idx="1"/>
          </p:nvPr>
        </p:nvSpPr>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BA447ABD-8696-4CA0-A858-8DB88EE29C70}" type="datetimeFigureOut">
              <a:rPr lang="lt-LT" smtClean="0"/>
              <a:t>2024-06-21</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2387147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8724900" y="365125"/>
            <a:ext cx="2628900" cy="5811838"/>
          </a:xfrm>
        </p:spPr>
        <p:txBody>
          <a:bodyPr vert="eaVert"/>
          <a:lstStyle/>
          <a:p>
            <a:r>
              <a:rPr lang="lt-LT"/>
              <a:t>Spustelėję redag. ruoš. pavad. stilių</a:t>
            </a:r>
          </a:p>
        </p:txBody>
      </p:sp>
      <p:sp>
        <p:nvSpPr>
          <p:cNvPr id="3" name="Vertikalaus teksto vietos rezervavimo ženklas 2"/>
          <p:cNvSpPr>
            <a:spLocks noGrp="1"/>
          </p:cNvSpPr>
          <p:nvPr>
            <p:ph type="body" orient="vert" idx="1"/>
          </p:nvPr>
        </p:nvSpPr>
        <p:spPr>
          <a:xfrm>
            <a:off x="838200" y="365125"/>
            <a:ext cx="7734300" cy="5811838"/>
          </a:xfrm>
        </p:spPr>
        <p:txBody>
          <a:bodyPr vert="eaVert"/>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BA447ABD-8696-4CA0-A858-8DB88EE29C70}" type="datetimeFigureOut">
              <a:rPr lang="lt-LT" smtClean="0"/>
              <a:t>2024-06-21</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3552470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idx="1"/>
          </p:nvPr>
        </p:nvSpPr>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10"/>
          </p:nvPr>
        </p:nvSpPr>
        <p:spPr/>
        <p:txBody>
          <a:bodyPr/>
          <a:lstStyle/>
          <a:p>
            <a:fld id="{BA447ABD-8696-4CA0-A858-8DB88EE29C70}" type="datetimeFigureOut">
              <a:rPr lang="lt-LT" smtClean="0"/>
              <a:t>2024-06-21</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282615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1850" y="1709738"/>
            <a:ext cx="10515600" cy="2852737"/>
          </a:xfrm>
        </p:spPr>
        <p:txBody>
          <a:bodyPr anchor="b"/>
          <a:lstStyle>
            <a:lvl1pPr>
              <a:defRPr sz="6000"/>
            </a:lvl1pPr>
          </a:lstStyle>
          <a:p>
            <a:r>
              <a:rPr lang="lt-LT"/>
              <a:t>Spustelėję redag. ruoš. pavad. stilių</a:t>
            </a:r>
          </a:p>
        </p:txBody>
      </p:sp>
      <p:sp>
        <p:nvSpPr>
          <p:cNvPr id="3" name="Teksto vietos rezervavimo ženklas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Redaguoti šablono teksto stilius</a:t>
            </a:r>
          </a:p>
        </p:txBody>
      </p:sp>
      <p:sp>
        <p:nvSpPr>
          <p:cNvPr id="4" name="Datos vietos rezervavimo ženklas 3"/>
          <p:cNvSpPr>
            <a:spLocks noGrp="1"/>
          </p:cNvSpPr>
          <p:nvPr>
            <p:ph type="dt" sz="half" idx="10"/>
          </p:nvPr>
        </p:nvSpPr>
        <p:spPr/>
        <p:txBody>
          <a:bodyPr/>
          <a:lstStyle/>
          <a:p>
            <a:fld id="{BA447ABD-8696-4CA0-A858-8DB88EE29C70}" type="datetimeFigureOut">
              <a:rPr lang="lt-LT" smtClean="0"/>
              <a:t>2024-06-21</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55416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Turinio vietos rezervavimo ženklas 2"/>
          <p:cNvSpPr>
            <a:spLocks noGrp="1"/>
          </p:cNvSpPr>
          <p:nvPr>
            <p:ph sz="half" idx="1"/>
          </p:nvPr>
        </p:nvSpPr>
        <p:spPr>
          <a:xfrm>
            <a:off x="838200" y="1825625"/>
            <a:ext cx="5181600" cy="435133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p:cNvSpPr>
            <a:spLocks noGrp="1"/>
          </p:cNvSpPr>
          <p:nvPr>
            <p:ph sz="half" idx="2"/>
          </p:nvPr>
        </p:nvSpPr>
        <p:spPr>
          <a:xfrm>
            <a:off x="6172200" y="1825625"/>
            <a:ext cx="5181600" cy="435133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p:cNvSpPr>
            <a:spLocks noGrp="1"/>
          </p:cNvSpPr>
          <p:nvPr>
            <p:ph type="dt" sz="half" idx="10"/>
          </p:nvPr>
        </p:nvSpPr>
        <p:spPr/>
        <p:txBody>
          <a:bodyPr/>
          <a:lstStyle/>
          <a:p>
            <a:fld id="{BA447ABD-8696-4CA0-A858-8DB88EE29C70}" type="datetimeFigureOut">
              <a:rPr lang="lt-LT" smtClean="0"/>
              <a:t>2024-06-21</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4220937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365125"/>
            <a:ext cx="10515600" cy="1325563"/>
          </a:xfrm>
        </p:spPr>
        <p:txBody>
          <a:bodyPr/>
          <a:lstStyle/>
          <a:p>
            <a:r>
              <a:rPr lang="lt-LT"/>
              <a:t>Spustelėję redag. ruoš. pavad. stilių</a:t>
            </a:r>
          </a:p>
        </p:txBody>
      </p:sp>
      <p:sp>
        <p:nvSpPr>
          <p:cNvPr id="3" name="Teksto vietos rezervavimo ženklas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4" name="Turinio vietos rezervavimo ženklas 3"/>
          <p:cNvSpPr>
            <a:spLocks noGrp="1"/>
          </p:cNvSpPr>
          <p:nvPr>
            <p:ph sz="half" idx="2"/>
          </p:nvPr>
        </p:nvSpPr>
        <p:spPr>
          <a:xfrm>
            <a:off x="839788" y="2505075"/>
            <a:ext cx="5157787"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Redaguoti šablono teksto stilius</a:t>
            </a:r>
          </a:p>
        </p:txBody>
      </p:sp>
      <p:sp>
        <p:nvSpPr>
          <p:cNvPr id="6" name="Turinio vietos rezervavimo ženklas 5"/>
          <p:cNvSpPr>
            <a:spLocks noGrp="1"/>
          </p:cNvSpPr>
          <p:nvPr>
            <p:ph sz="quarter" idx="4"/>
          </p:nvPr>
        </p:nvSpPr>
        <p:spPr>
          <a:xfrm>
            <a:off x="6172200" y="2505075"/>
            <a:ext cx="5183188" cy="3684588"/>
          </a:xfrm>
        </p:spPr>
        <p:txBody>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p:cNvSpPr>
            <a:spLocks noGrp="1"/>
          </p:cNvSpPr>
          <p:nvPr>
            <p:ph type="dt" sz="half" idx="10"/>
          </p:nvPr>
        </p:nvSpPr>
        <p:spPr/>
        <p:txBody>
          <a:bodyPr/>
          <a:lstStyle/>
          <a:p>
            <a:fld id="{BA447ABD-8696-4CA0-A858-8DB88EE29C70}" type="datetimeFigureOut">
              <a:rPr lang="lt-LT" smtClean="0"/>
              <a:t>2024-06-21</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1316976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p:cNvSpPr>
            <a:spLocks noGrp="1"/>
          </p:cNvSpPr>
          <p:nvPr>
            <p:ph type="title"/>
          </p:nvPr>
        </p:nvSpPr>
        <p:spPr/>
        <p:txBody>
          <a:bodyPr/>
          <a:lstStyle/>
          <a:p>
            <a:r>
              <a:rPr lang="lt-LT"/>
              <a:t>Spustelėję redag. ruoš. pavad. stilių</a:t>
            </a:r>
          </a:p>
        </p:txBody>
      </p:sp>
      <p:sp>
        <p:nvSpPr>
          <p:cNvPr id="3" name="Datos vietos rezervavimo ženklas 2"/>
          <p:cNvSpPr>
            <a:spLocks noGrp="1"/>
          </p:cNvSpPr>
          <p:nvPr>
            <p:ph type="dt" sz="half" idx="10"/>
          </p:nvPr>
        </p:nvSpPr>
        <p:spPr/>
        <p:txBody>
          <a:bodyPr/>
          <a:lstStyle/>
          <a:p>
            <a:fld id="{BA447ABD-8696-4CA0-A858-8DB88EE29C70}" type="datetimeFigureOut">
              <a:rPr lang="lt-LT" smtClean="0"/>
              <a:t>2024-06-21</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115489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BA447ABD-8696-4CA0-A858-8DB88EE29C70}" type="datetimeFigureOut">
              <a:rPr lang="lt-LT" smtClean="0"/>
              <a:t>2024-06-21</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1744810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Turinio vietos rezervavimo ženklas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os vietos rezervavimo ženklas 4"/>
          <p:cNvSpPr>
            <a:spLocks noGrp="1"/>
          </p:cNvSpPr>
          <p:nvPr>
            <p:ph type="dt" sz="half" idx="10"/>
          </p:nvPr>
        </p:nvSpPr>
        <p:spPr/>
        <p:txBody>
          <a:bodyPr/>
          <a:lstStyle/>
          <a:p>
            <a:fld id="{BA447ABD-8696-4CA0-A858-8DB88EE29C70}" type="datetimeFigureOut">
              <a:rPr lang="lt-LT" smtClean="0"/>
              <a:t>2024-06-21</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47847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p:cNvSpPr>
            <a:spLocks noGrp="1"/>
          </p:cNvSpPr>
          <p:nvPr>
            <p:ph type="title"/>
          </p:nvPr>
        </p:nvSpPr>
        <p:spPr>
          <a:xfrm>
            <a:off x="839788" y="457200"/>
            <a:ext cx="3932237" cy="1600200"/>
          </a:xfrm>
        </p:spPr>
        <p:txBody>
          <a:bodyPr anchor="b"/>
          <a:lstStyle>
            <a:lvl1pPr>
              <a:defRPr sz="3200"/>
            </a:lvl1pPr>
          </a:lstStyle>
          <a:p>
            <a:r>
              <a:rPr lang="lt-LT"/>
              <a:t>Spustelėję redag. ruoš. pavad. stilių</a:t>
            </a:r>
          </a:p>
        </p:txBody>
      </p:sp>
      <p:sp>
        <p:nvSpPr>
          <p:cNvPr id="3" name="Paveikslėlio vietos rezervavimo ženklas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Redaguoti šablono teksto stilius</a:t>
            </a:r>
          </a:p>
        </p:txBody>
      </p:sp>
      <p:sp>
        <p:nvSpPr>
          <p:cNvPr id="5" name="Datos vietos rezervavimo ženklas 4"/>
          <p:cNvSpPr>
            <a:spLocks noGrp="1"/>
          </p:cNvSpPr>
          <p:nvPr>
            <p:ph type="dt" sz="half" idx="10"/>
          </p:nvPr>
        </p:nvSpPr>
        <p:spPr/>
        <p:txBody>
          <a:bodyPr/>
          <a:lstStyle/>
          <a:p>
            <a:fld id="{BA447ABD-8696-4CA0-A858-8DB88EE29C70}" type="datetimeFigureOut">
              <a:rPr lang="lt-LT" smtClean="0"/>
              <a:t>2024-06-21</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C4986F59-B322-4C0E-A7CD-403039DE44B5}" type="slidenum">
              <a:rPr lang="lt-LT" smtClean="0"/>
              <a:t>‹#›</a:t>
            </a:fld>
            <a:endParaRPr lang="lt-LT"/>
          </a:p>
        </p:txBody>
      </p:sp>
    </p:spTree>
    <p:extLst>
      <p:ext uri="{BB962C8B-B14F-4D97-AF65-F5344CB8AC3E}">
        <p14:creationId xmlns:p14="http://schemas.microsoft.com/office/powerpoint/2010/main" val="2414580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 ruoš. pavad. stilių</a:t>
            </a:r>
          </a:p>
        </p:txBody>
      </p:sp>
      <p:sp>
        <p:nvSpPr>
          <p:cNvPr id="3" name="Teksto vietos rezervavimo ženklas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47ABD-8696-4CA0-A858-8DB88EE29C70}" type="datetimeFigureOut">
              <a:rPr lang="lt-LT" smtClean="0"/>
              <a:t>2024-06-21</a:t>
            </a:fld>
            <a:endParaRPr lang="lt-LT"/>
          </a:p>
        </p:txBody>
      </p:sp>
      <p:sp>
        <p:nvSpPr>
          <p:cNvPr id="5" name="Poraštės vietos rezervavimo ženklas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86F59-B322-4C0E-A7CD-403039DE44B5}" type="slidenum">
              <a:rPr lang="lt-LT" smtClean="0"/>
              <a:t>‹#›</a:t>
            </a:fld>
            <a:endParaRPr lang="lt-LT"/>
          </a:p>
        </p:txBody>
      </p:sp>
    </p:spTree>
    <p:extLst>
      <p:ext uri="{BB962C8B-B14F-4D97-AF65-F5344CB8AC3E}">
        <p14:creationId xmlns:p14="http://schemas.microsoft.com/office/powerpoint/2010/main" val="2140160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2.gif"/></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8" Type="http://schemas.openxmlformats.org/officeDocument/2006/relationships/chart" Target="../charts/chart15.xml"/><Relationship Id="rId13" Type="http://schemas.openxmlformats.org/officeDocument/2006/relationships/image" Target="../media/image2.gif"/><Relationship Id="rId3" Type="http://schemas.openxmlformats.org/officeDocument/2006/relationships/chart" Target="../charts/chart10.xml"/><Relationship Id="rId7" Type="http://schemas.openxmlformats.org/officeDocument/2006/relationships/chart" Target="../charts/chart14.xml"/><Relationship Id="rId12" Type="http://schemas.openxmlformats.org/officeDocument/2006/relationships/chart" Target="../charts/chart1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13.xml"/><Relationship Id="rId11" Type="http://schemas.openxmlformats.org/officeDocument/2006/relationships/chart" Target="../charts/chart18.xml"/><Relationship Id="rId5" Type="http://schemas.openxmlformats.org/officeDocument/2006/relationships/chart" Target="../charts/chart12.xml"/><Relationship Id="rId15" Type="http://schemas.openxmlformats.org/officeDocument/2006/relationships/chart" Target="../charts/chart21.xml"/><Relationship Id="rId10" Type="http://schemas.openxmlformats.org/officeDocument/2006/relationships/chart" Target="../charts/chart17.xml"/><Relationship Id="rId4" Type="http://schemas.openxmlformats.org/officeDocument/2006/relationships/chart" Target="../charts/chart11.xml"/><Relationship Id="rId9" Type="http://schemas.openxmlformats.org/officeDocument/2006/relationships/chart" Target="../charts/chart16.xml"/><Relationship Id="rId14" Type="http://schemas.openxmlformats.org/officeDocument/2006/relationships/chart" Target="../charts/char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23.xml"/></Relationships>
</file>

<file path=ppt/slides/_rels/slide24.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25.xml"/></Relationships>
</file>

<file path=ppt/slides/_rels/slide2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27.xml"/></Relationships>
</file>

<file path=ppt/slides/_rels/slide26.xml.rels><?xml version="1.0" encoding="UTF-8" standalone="yes"?>
<Relationships xmlns="http://schemas.openxmlformats.org/package/2006/relationships"><Relationship Id="rId3" Type="http://schemas.openxmlformats.org/officeDocument/2006/relationships/hyperlink" Target="https://www.netpromoter.com/know/"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chart" Target="../charts/chart29.xml"/><Relationship Id="rId4" Type="http://schemas.openxmlformats.org/officeDocument/2006/relationships/chart" Target="../charts/chart2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8.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31.xml"/></Relationships>
</file>

<file path=ppt/slides/_rels/slide29.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33.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35.xml"/></Relationships>
</file>

<file path=ppt/slides/_rels/slide3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37.xml"/></Relationships>
</file>

<file path=ppt/slides/_rels/slide3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hart" Target="../charts/chart40.xml"/><Relationship Id="rId5" Type="http://schemas.openxmlformats.org/officeDocument/2006/relationships/image" Target="../media/image2.gif"/><Relationship Id="rId4" Type="http://schemas.openxmlformats.org/officeDocument/2006/relationships/chart" Target="../charts/chart39.xml"/></Relationships>
</file>

<file path=ppt/slides/_rels/slide33.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42.xml"/></Relationships>
</file>

<file path=ppt/slides/_rels/slide34.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chart" Target="../charts/chart45.xml"/><Relationship Id="rId5" Type="http://schemas.openxmlformats.org/officeDocument/2006/relationships/image" Target="../media/image2.gif"/><Relationship Id="rId4" Type="http://schemas.openxmlformats.org/officeDocument/2006/relationships/chart" Target="../charts/chart44.xml"/></Relationships>
</file>

<file path=ppt/slides/_rels/slide35.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47.xml"/></Relationships>
</file>

<file path=ppt/slides/_rels/slide36.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49.xml"/></Relationships>
</file>

<file path=ppt/slides/_rels/slide37.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51.xml"/></Relationships>
</file>

<file path=ppt/slides/_rels/slide38.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chart" Target="../charts/chart54.xml"/><Relationship Id="rId4" Type="http://schemas.openxmlformats.org/officeDocument/2006/relationships/chart" Target="../charts/chart53.xml"/></Relationships>
</file>

<file path=ppt/slides/_rels/slide39.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5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40.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58.xml"/></Relationships>
</file>

<file path=ppt/slides/_rels/slide41.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60.xml"/></Relationships>
</file>

<file path=ppt/slides/_rels/slide42.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62.xml"/></Relationships>
</file>

<file path=ppt/slides/_rels/slide43.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64.xml"/></Relationships>
</file>

<file path=ppt/slides/_rels/slide44.xml.rels><?xml version="1.0" encoding="UTF-8" standalone="yes"?>
<Relationships xmlns="http://schemas.openxmlformats.org/package/2006/relationships"><Relationship Id="rId3" Type="http://schemas.openxmlformats.org/officeDocument/2006/relationships/chart" Target="../charts/chart65.xml"/><Relationship Id="rId7" Type="http://schemas.openxmlformats.org/officeDocument/2006/relationships/chart" Target="../charts/chart6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chart" Target="../charts/chart67.xml"/><Relationship Id="rId5" Type="http://schemas.openxmlformats.org/officeDocument/2006/relationships/image" Target="../media/image2.gif"/><Relationship Id="rId4" Type="http://schemas.openxmlformats.org/officeDocument/2006/relationships/chart" Target="../charts/chart66.xml"/></Relationships>
</file>

<file path=ppt/slides/_rels/slide4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70.xml"/></Relationships>
</file>

<file path=ppt/slides/_rels/slide4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hart" Target="../charts/chart72.xml"/></Relationships>
</file>

<file path=ppt/slides/_rels/slide4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74.xml"/></Relationships>
</file>

<file path=ppt/slides/_rels/slide4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9.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chart" Target="../charts/chart7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5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7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7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6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8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9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9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9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9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chart" Target="../charts/chart9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gif"/><Relationship Id="rId4" Type="http://schemas.openxmlformats.org/officeDocument/2006/relationships/hyperlink" Target="mailto:info@eurotela.l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8145855A-03EC-A379-1E94-7DB866D2B859}"/>
              </a:ext>
            </a:extLst>
          </p:cNvPr>
          <p:cNvPicPr>
            <a:picLocks noChangeAspect="1"/>
          </p:cNvPicPr>
          <p:nvPr/>
        </p:nvPicPr>
        <p:blipFill rotWithShape="1">
          <a:blip r:embed="rId3">
            <a:extLst>
              <a:ext uri="{28A0092B-C50C-407E-A947-70E740481C1C}">
                <a14:useLocalDpi xmlns:a14="http://schemas.microsoft.com/office/drawing/2010/main" val="0"/>
              </a:ext>
            </a:extLst>
          </a:blip>
          <a:srcRect l="2619"/>
          <a:stretch/>
        </p:blipFill>
        <p:spPr>
          <a:xfrm>
            <a:off x="0" y="0"/>
            <a:ext cx="6678386" cy="6858000"/>
          </a:xfrm>
          <a:prstGeom prst="rect">
            <a:avLst/>
          </a:prstGeom>
        </p:spPr>
      </p:pic>
      <p:sp>
        <p:nvSpPr>
          <p:cNvPr id="6" name="TextBox 5"/>
          <p:cNvSpPr txBox="1"/>
          <p:nvPr/>
        </p:nvSpPr>
        <p:spPr>
          <a:xfrm>
            <a:off x="1955800" y="0"/>
            <a:ext cx="10236200"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7" name="TextBox 6"/>
          <p:cNvSpPr txBox="1"/>
          <p:nvPr/>
        </p:nvSpPr>
        <p:spPr>
          <a:xfrm>
            <a:off x="6096000" y="2403719"/>
            <a:ext cx="5871515" cy="1947969"/>
          </a:xfrm>
          <a:prstGeom prst="rect">
            <a:avLst/>
          </a:prstGeom>
          <a:noFill/>
        </p:spPr>
        <p:txBody>
          <a:bodyPr wrap="square" rtlCol="0">
            <a:spAutoFit/>
          </a:bodyPr>
          <a:lstStyle/>
          <a:p>
            <a:pPr marL="48260">
              <a:lnSpc>
                <a:spcPct val="115000"/>
              </a:lnSpc>
              <a:spcBef>
                <a:spcPts val="160"/>
              </a:spcBef>
              <a:spcAft>
                <a:spcPts val="600"/>
              </a:spcAft>
            </a:pPr>
            <a:r>
              <a:rPr lang="lt-LT" sz="2800" dirty="0">
                <a:solidFill>
                  <a:schemeClr val="accent6">
                    <a:lumMod val="75000"/>
                  </a:schemeClr>
                </a:solidFill>
                <a:latin typeface="+mj-lt"/>
                <a:ea typeface="Arial" panose="020B0604020202020204" pitchFamily="34" charset="0"/>
                <a:cs typeface="Times New Roman" panose="02020603050405020304" pitchFamily="18" charset="0"/>
              </a:rPr>
              <a:t>Neringos miesto jaunimo tyrimas</a:t>
            </a:r>
            <a:br>
              <a:rPr lang="lt-LT" sz="2800" dirty="0">
                <a:solidFill>
                  <a:schemeClr val="accent6">
                    <a:lumMod val="75000"/>
                  </a:schemeClr>
                </a:solidFill>
                <a:latin typeface="+mj-lt"/>
                <a:ea typeface="Arial" panose="020B0604020202020204" pitchFamily="34" charset="0"/>
                <a:cs typeface="Times New Roman" panose="02020603050405020304" pitchFamily="18" charset="0"/>
              </a:rPr>
            </a:br>
            <a:endParaRPr lang="lt-LT" sz="2400" dirty="0">
              <a:solidFill>
                <a:schemeClr val="accent6">
                  <a:lumMod val="75000"/>
                </a:schemeClr>
              </a:solidFill>
              <a:effectLst/>
              <a:latin typeface="+mj-lt"/>
              <a:ea typeface="Arial" panose="020B0604020202020204" pitchFamily="34" charset="0"/>
              <a:cs typeface="Times New Roman" panose="02020603050405020304" pitchFamily="18" charset="0"/>
            </a:endParaRPr>
          </a:p>
          <a:p>
            <a:pPr marL="48260">
              <a:lnSpc>
                <a:spcPct val="115000"/>
              </a:lnSpc>
            </a:pPr>
            <a:r>
              <a:rPr lang="lt-LT" sz="1600" i="1" dirty="0">
                <a:solidFill>
                  <a:schemeClr val="accent6">
                    <a:lumMod val="75000"/>
                  </a:schemeClr>
                </a:solidFill>
                <a:cs typeface="Times New Roman" panose="02020603050405020304" pitchFamily="18" charset="0"/>
              </a:rPr>
              <a:t>Užsakovas: Neringos savivaldybė</a:t>
            </a:r>
          </a:p>
          <a:p>
            <a:pPr marL="48260">
              <a:lnSpc>
                <a:spcPct val="115000"/>
              </a:lnSpc>
            </a:pPr>
            <a:r>
              <a:rPr lang="lt-LT" sz="1600" i="1" dirty="0">
                <a:solidFill>
                  <a:schemeClr val="accent6">
                    <a:lumMod val="75000"/>
                  </a:schemeClr>
                </a:solidFill>
                <a:cs typeface="Times New Roman" panose="02020603050405020304" pitchFamily="18" charset="0"/>
              </a:rPr>
              <a:t>Vykdytojas: UAB Eurotela</a:t>
            </a:r>
          </a:p>
          <a:p>
            <a:pPr marL="48260">
              <a:lnSpc>
                <a:spcPct val="115000"/>
              </a:lnSpc>
              <a:spcBef>
                <a:spcPts val="160"/>
              </a:spcBef>
              <a:spcAft>
                <a:spcPts val="600"/>
              </a:spcAft>
            </a:pPr>
            <a:r>
              <a:rPr lang="lt-LT" sz="1600" i="1" dirty="0">
                <a:solidFill>
                  <a:schemeClr val="accent6">
                    <a:lumMod val="75000"/>
                  </a:schemeClr>
                </a:solidFill>
                <a:cs typeface="Times New Roman" panose="02020603050405020304" pitchFamily="18" charset="0"/>
              </a:rPr>
              <a:t>2024 m. vasario-kovo mėn.</a:t>
            </a:r>
            <a:endParaRPr lang="lt-LT" sz="1600" dirty="0">
              <a:solidFill>
                <a:schemeClr val="accent6">
                  <a:lumMod val="75000"/>
                </a:schemeClr>
              </a:solidFill>
              <a:cs typeface="Times New Roman" panose="02020603050405020304" pitchFamily="18" charset="0"/>
            </a:endParaRPr>
          </a:p>
        </p:txBody>
      </p:sp>
      <p:pic>
        <p:nvPicPr>
          <p:cNvPr id="4" name="Picture 3">
            <a:extLst>
              <a:ext uri="{FF2B5EF4-FFF2-40B4-BE49-F238E27FC236}">
                <a16:creationId xmlns:a16="http://schemas.microsoft.com/office/drawing/2014/main" id="{E5A76091-224F-7FCC-E5B2-0154A8961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027773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FC9618-9B97-D477-54DD-559124ACDC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119"/>
          <a:stretch/>
        </p:blipFill>
        <p:spPr>
          <a:xfrm>
            <a:off x="5019675" y="0"/>
            <a:ext cx="7172326" cy="6858000"/>
          </a:xfrm>
          <a:prstGeom prst="rect">
            <a:avLst/>
          </a:prstGeom>
        </p:spPr>
      </p:pic>
      <p:sp>
        <p:nvSpPr>
          <p:cNvPr id="7" name="TextBox 6">
            <a:extLst>
              <a:ext uri="{FF2B5EF4-FFF2-40B4-BE49-F238E27FC236}">
                <a16:creationId xmlns:a16="http://schemas.microsoft.com/office/drawing/2014/main" id="{05A3C866-8B02-AC90-8615-82D825151906}"/>
              </a:ext>
            </a:extLst>
          </p:cNvPr>
          <p:cNvSpPr txBox="1"/>
          <p:nvPr/>
        </p:nvSpPr>
        <p:spPr>
          <a:xfrm rot="10800000">
            <a:off x="3438525" y="-1360"/>
            <a:ext cx="8753472"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itle 1"/>
          <p:cNvSpPr>
            <a:spLocks noGrp="1"/>
          </p:cNvSpPr>
          <p:nvPr>
            <p:ph type="ctrTitle"/>
          </p:nvPr>
        </p:nvSpPr>
        <p:spPr>
          <a:xfrm>
            <a:off x="533400" y="323850"/>
            <a:ext cx="6426200"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Gyvenimo Neringoje trūkumai (2)</a:t>
            </a:r>
          </a:p>
        </p:txBody>
      </p:sp>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10</a:t>
            </a:fld>
            <a:endParaRPr lang="lt-LT"/>
          </a:p>
        </p:txBody>
      </p:sp>
      <p:sp>
        <p:nvSpPr>
          <p:cNvPr id="5" name="Stačiakampis 4"/>
          <p:cNvSpPr/>
          <p:nvPr/>
        </p:nvSpPr>
        <p:spPr>
          <a:xfrm>
            <a:off x="515938" y="1284943"/>
            <a:ext cx="8459787" cy="584775"/>
          </a:xfrm>
          <a:prstGeom prst="rect">
            <a:avLst/>
          </a:prstGeom>
        </p:spPr>
        <p:txBody>
          <a:bodyPr wrap="square">
            <a:spAutoFit/>
          </a:bodyPr>
          <a:lstStyle/>
          <a:p>
            <a:pPr algn="just"/>
            <a:r>
              <a:rPr lang="lt-LT" sz="1600" dirty="0"/>
              <a:t>Emociškai Neringa yra itin patraukli vieta gyventi, tačiau respondentai akcentavo daug aspektų, kurie yra taisytini siekiant aukštesnės gyvenimo kokybės</a:t>
            </a:r>
          </a:p>
        </p:txBody>
      </p:sp>
      <p:sp>
        <p:nvSpPr>
          <p:cNvPr id="4" name="TextBox 3">
            <a:extLst>
              <a:ext uri="{FF2B5EF4-FFF2-40B4-BE49-F238E27FC236}">
                <a16:creationId xmlns:a16="http://schemas.microsoft.com/office/drawing/2014/main" id="{DE22ABC8-7CA9-C812-8D85-C0CC8A6499D4}"/>
              </a:ext>
            </a:extLst>
          </p:cNvPr>
          <p:cNvSpPr txBox="1"/>
          <p:nvPr/>
        </p:nvSpPr>
        <p:spPr>
          <a:xfrm>
            <a:off x="515938" y="1989138"/>
            <a:ext cx="8459787" cy="3539430"/>
          </a:xfrm>
          <a:prstGeom prst="rect">
            <a:avLst/>
          </a:prstGeom>
          <a:noFill/>
        </p:spPr>
        <p:txBody>
          <a:bodyPr wrap="square" lIns="91440" tIns="45720" rIns="91440" bIns="45720" rtlCol="0" anchor="t">
            <a:spAutoFit/>
          </a:bodyPr>
          <a:lstStyle/>
          <a:p>
            <a:pPr marL="285750" indent="-285750">
              <a:spcAft>
                <a:spcPts val="600"/>
              </a:spcAft>
              <a:buFont typeface="Arial" panose="020B0604020202020204" pitchFamily="34" charset="0"/>
              <a:buChar char="•"/>
            </a:pPr>
            <a:r>
              <a:rPr lang="lt-LT" sz="1400" b="1" dirty="0"/>
              <a:t>Korupcijos apraiškos Neringos savivaldybėje. </a:t>
            </a:r>
            <a:r>
              <a:rPr lang="lt-LT" sz="1400" dirty="0"/>
              <a:t>„</a:t>
            </a:r>
            <a:r>
              <a:rPr lang="lt-LT" sz="1400" i="1" dirty="0"/>
              <a:t>Korupcija Neringoje, nes čia </a:t>
            </a:r>
            <a:r>
              <a:rPr lang="lt-LT" sz="1400" i="1" dirty="0" err="1"/>
              <a:t>švogerių</a:t>
            </a:r>
            <a:r>
              <a:rPr lang="lt-LT" sz="1400" i="1" dirty="0"/>
              <a:t>, seserų ir pusbrolių kraštas, vieni kitiems padeda labiau nei turėtų“; „Vietoj to, kad pritrauktum gerą specialistą, būstas bus skirtas vieno iš valdininkų žmonai, nors jie realiai turi savo būstus čia.“</a:t>
            </a:r>
          </a:p>
          <a:p>
            <a:pPr marL="285750" indent="-285750">
              <a:spcAft>
                <a:spcPts val="600"/>
              </a:spcAft>
              <a:buFont typeface="Arial" panose="020B0604020202020204" pitchFamily="34" charset="0"/>
              <a:buChar char="•"/>
            </a:pPr>
            <a:r>
              <a:rPr lang="lt-LT" sz="1400" b="1" dirty="0"/>
              <a:t>Maža jaunimo bendruomenė</a:t>
            </a:r>
            <a:r>
              <a:rPr lang="lt-LT" sz="1200" b="1" dirty="0"/>
              <a:t>. </a:t>
            </a:r>
            <a:r>
              <a:rPr lang="lt-LT" sz="1400" i="1" dirty="0"/>
              <a:t>„Paties jaunimo mažai, bendrauji ne su tuo, kuo nori, o su tuo, kas yra.“</a:t>
            </a:r>
          </a:p>
          <a:p>
            <a:pPr marL="285750" indent="-285750" algn="just">
              <a:spcAft>
                <a:spcPts val="600"/>
              </a:spcAft>
              <a:buFont typeface="Arial" panose="020B0604020202020204" pitchFamily="34" charset="0"/>
              <a:buChar char="•"/>
            </a:pPr>
            <a:r>
              <a:rPr lang="lt-LT" sz="1400" b="1" dirty="0"/>
              <a:t>Medicininės paslaugos. </a:t>
            </a:r>
            <a:r>
              <a:rPr lang="lt-LT" sz="1400" i="1" dirty="0"/>
              <a:t>„Didelis atstumas iki gydytojo Klaipėdoje. Turėjau traumą, reikėjo su greitąja važiuoti iki kelto į Klaipėdą, tai užtruko, o kaip paryčiais dar grįžti?“; „Greitoji nuveža, bet pats turi grįžti, nes ir socialinių paslaugų centras tokios paslaugos neteikia“;  „Apsinuodijus yra problema - reikia važiuoti į Klaipėdą, taip pat tik ten yra dantistai, okulistai“; „Net jei gauni paslaugą, konfidencialumo nebėra, gyvenime neičiau pas moterų gydytoją Nidoje“; „Jei reikia skubios medicininės pagalbos, o atvažiuoji su privačia mašina, - keltas nekels.“</a:t>
            </a:r>
          </a:p>
          <a:p>
            <a:pPr marL="285750" indent="-285750">
              <a:spcAft>
                <a:spcPts val="600"/>
              </a:spcAft>
              <a:buFont typeface="Arial" panose="020B0604020202020204" pitchFamily="34" charset="0"/>
              <a:buChar char="•"/>
            </a:pPr>
            <a:r>
              <a:rPr lang="lt-LT" sz="1400" b="1" dirty="0"/>
              <a:t>Neskaidrus verslas. </a:t>
            </a:r>
            <a:r>
              <a:rPr lang="lt-LT" sz="1400" i="1" dirty="0"/>
              <a:t>„Trūksta skaidrumo versle, neaiškus socialinio būsto gavimas, vyksta daug konkursų, bet vietinis žmogus, pavyzdžiui, baseino paslaugų negausi.“</a:t>
            </a:r>
          </a:p>
          <a:p>
            <a:pPr marL="285750" indent="-285750">
              <a:spcAft>
                <a:spcPts val="600"/>
              </a:spcAft>
              <a:buFont typeface="Arial" panose="020B0604020202020204" pitchFamily="34" charset="0"/>
              <a:buChar char="•"/>
            </a:pPr>
            <a:r>
              <a:rPr lang="lt-LT" sz="1400" b="1" dirty="0"/>
              <a:t>Sudėtingas būsto remonto ar statybų leidimo derinimas su kaimynais ir savivaldybe. </a:t>
            </a:r>
            <a:endParaRPr lang="lt-LT" sz="1400" b="1" i="1" dirty="0"/>
          </a:p>
          <a:p>
            <a:pPr marL="285750" indent="-285750">
              <a:spcAft>
                <a:spcPts val="600"/>
              </a:spcAft>
              <a:buFont typeface="Arial" panose="020B0604020202020204" pitchFamily="34" charset="0"/>
              <a:buChar char="•"/>
            </a:pPr>
            <a:endParaRPr lang="lt-LT" sz="1400" i="1" dirty="0"/>
          </a:p>
          <a:p>
            <a:pPr>
              <a:spcAft>
                <a:spcPts val="600"/>
              </a:spcAft>
            </a:pPr>
            <a:endParaRPr lang="lt-LT" sz="1200" b="1" dirty="0"/>
          </a:p>
        </p:txBody>
      </p:sp>
      <p:pic>
        <p:nvPicPr>
          <p:cNvPr id="11" name="Picture 10">
            <a:extLst>
              <a:ext uri="{FF2B5EF4-FFF2-40B4-BE49-F238E27FC236}">
                <a16:creationId xmlns:a16="http://schemas.microsoft.com/office/drawing/2014/main" id="{441641B6-722F-BBA9-52AC-42C70C76E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7" y="6159989"/>
            <a:ext cx="1843088" cy="513372"/>
          </a:xfrm>
          <a:prstGeom prst="rect">
            <a:avLst/>
          </a:prstGeom>
        </p:spPr>
      </p:pic>
    </p:spTree>
    <p:extLst>
      <p:ext uri="{BB962C8B-B14F-4D97-AF65-F5344CB8AC3E}">
        <p14:creationId xmlns:p14="http://schemas.microsoft.com/office/powerpoint/2010/main" val="941364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D0C9-FD67-DB08-0764-0FDD14934E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51616-CC33-B740-BEBF-60E084E98EDB}"/>
              </a:ext>
            </a:extLst>
          </p:cNvPr>
          <p:cNvSpPr>
            <a:spLocks noGrp="1"/>
          </p:cNvSpPr>
          <p:nvPr>
            <p:ph type="ctrTitle"/>
          </p:nvPr>
        </p:nvSpPr>
        <p:spPr>
          <a:xfrm>
            <a:off x="515937" y="323850"/>
            <a:ext cx="11268075"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Švietimas ir išsilavinimas Neringoje</a:t>
            </a:r>
          </a:p>
        </p:txBody>
      </p:sp>
      <p:sp>
        <p:nvSpPr>
          <p:cNvPr id="5" name="Stačiakampis 4"/>
          <p:cNvSpPr/>
          <p:nvPr/>
        </p:nvSpPr>
        <p:spPr>
          <a:xfrm>
            <a:off x="527050" y="1989138"/>
            <a:ext cx="8255000" cy="4647426"/>
          </a:xfrm>
          <a:prstGeom prst="rect">
            <a:avLst/>
          </a:prstGeom>
        </p:spPr>
        <p:txBody>
          <a:bodyPr wrap="square">
            <a:spAutoFit/>
          </a:bodyPr>
          <a:lstStyle/>
          <a:p>
            <a:pPr marL="285750" indent="-285750" algn="just">
              <a:spcAft>
                <a:spcPts val="600"/>
              </a:spcAft>
              <a:buFont typeface="Arial" panose="020B0604020202020204" pitchFamily="34" charset="0"/>
              <a:buChar char="•"/>
            </a:pPr>
            <a:r>
              <a:rPr lang="lt-LT" sz="1400" b="1" dirty="0"/>
              <a:t>Prasta mokslo kokybė. „</a:t>
            </a:r>
            <a:r>
              <a:rPr lang="lt-LT" sz="1400" i="1" dirty="0"/>
              <a:t>Neringoje nėra ugdymo galimybių, ypač auginant mažą vaiką“; „Kas norėdavo geriau mokinti  - važiuodavo į Klaipėdą, Kauną, Vilnių“; „Kai nuvažiavome į Klaipėdą, tai tik po 2-3 metų (vaikas) pasiekė lygį kaip kitų mokinių.“</a:t>
            </a:r>
          </a:p>
          <a:p>
            <a:pPr marL="285750" indent="-285750" algn="just">
              <a:spcAft>
                <a:spcPts val="600"/>
              </a:spcAft>
              <a:buFont typeface="Arial" panose="020B0604020202020204" pitchFamily="34" charset="0"/>
              <a:buChar char="•"/>
            </a:pPr>
            <a:r>
              <a:rPr lang="lt-LT" sz="1400" b="1" dirty="0"/>
              <a:t>Specialistų trūkumas.</a:t>
            </a:r>
            <a:r>
              <a:rPr lang="lt-LT" sz="1400" dirty="0"/>
              <a:t> </a:t>
            </a:r>
            <a:r>
              <a:rPr lang="lt-LT" sz="1400" i="1" dirty="0"/>
              <a:t>Trūksta mokytojų, mokykloje nebuvo gerų specialistų, imdavo vietinius gyventojus,  išvažiavome, nes norėjome geresnio išsilavinimo (vaikams)“; „Nei vienas mokytojas, geras </a:t>
            </a:r>
            <a:r>
              <a:rPr lang="lt-LT" sz="1400" i="1" dirty="0" err="1"/>
              <a:t>specas</a:t>
            </a:r>
            <a:r>
              <a:rPr lang="lt-LT" sz="1400" i="1" dirty="0"/>
              <a:t> nevažiuotų dirbti į Nidą, nes nesurinktų reikiamų valandų pasikelt atlyginimą.“</a:t>
            </a:r>
          </a:p>
          <a:p>
            <a:pPr marL="285750" indent="-285750" algn="just">
              <a:spcAft>
                <a:spcPts val="600"/>
              </a:spcAft>
              <a:buFont typeface="Arial" panose="020B0604020202020204" pitchFamily="34" charset="0"/>
              <a:buChar char="•"/>
            </a:pPr>
            <a:r>
              <a:rPr lang="lt-LT" sz="1400" b="1" dirty="0"/>
              <a:t>Nėra alternatyvų Neringos mokyklai. </a:t>
            </a:r>
            <a:r>
              <a:rPr lang="lt-LT" sz="1400" dirty="0"/>
              <a:t>„</a:t>
            </a:r>
            <a:r>
              <a:rPr lang="lt-LT" sz="1400" i="1" dirty="0"/>
              <a:t>Neringos mokykla yra neišvengiamybė, nes priešingu atveju atsiranda  daug transporto problemų, mokyklos autobusai į Klaipėdą neveža“; „Tėvai turėtų skirti papildomo laiko ir daug kaštų, jei nenorėtų, kad čia mokytųsi vaikai. Savivaldybė transporto kaštų nedengia. Turėtų būti bendra Neringos miesto politika šiais klausimais.“</a:t>
            </a:r>
          </a:p>
          <a:p>
            <a:pPr marL="285750" indent="-285750" algn="just">
              <a:spcAft>
                <a:spcPts val="600"/>
              </a:spcAft>
              <a:buFont typeface="Arial" panose="020B0604020202020204" pitchFamily="34" charset="0"/>
              <a:buChar char="•"/>
            </a:pPr>
            <a:r>
              <a:rPr lang="lt-LT" sz="1400" b="1" dirty="0"/>
              <a:t>Maža bendruomenė. „</a:t>
            </a:r>
            <a:r>
              <a:rPr lang="lt-LT" sz="1400" i="1" dirty="0"/>
              <a:t>Gerai kai visi vieni kitus pažįsta, iš kitos pusės – mokytojai pažindami mano šeimą, per daug lenda į asmeninius reikalus.“ </a:t>
            </a:r>
          </a:p>
          <a:p>
            <a:pPr marL="285750" indent="-285750" algn="just">
              <a:spcAft>
                <a:spcPts val="600"/>
              </a:spcAft>
              <a:buFont typeface="Arial" panose="020B0604020202020204" pitchFamily="34" charset="0"/>
              <a:buChar char="•"/>
            </a:pPr>
            <a:r>
              <a:rPr lang="lt-LT" sz="1400" b="1" dirty="0"/>
              <a:t>Popamokinė veikla</a:t>
            </a:r>
            <a:r>
              <a:rPr lang="lt-LT" sz="1400" dirty="0"/>
              <a:t>. </a:t>
            </a:r>
            <a:r>
              <a:rPr lang="lt-LT" sz="1400" i="1" dirty="0"/>
              <a:t>„Gerai kad yra sporto mokykla, bet pasirinkimas yra per mažas. Jei vaikas talentingesnis dailei, reikia vežti į Klaipėdą arba gausi tik vidutinišką lygį.“</a:t>
            </a:r>
          </a:p>
          <a:p>
            <a:pPr marL="285750" indent="-285750" algn="just">
              <a:spcAft>
                <a:spcPts val="600"/>
              </a:spcAft>
              <a:buFont typeface="Arial" panose="020B0604020202020204" pitchFamily="34" charset="0"/>
              <a:buChar char="•"/>
            </a:pPr>
            <a:r>
              <a:rPr lang="lt-LT" sz="1400" b="1" dirty="0"/>
              <a:t>Patyčios mokykloje. </a:t>
            </a:r>
            <a:r>
              <a:rPr lang="lt-LT" sz="1400" i="1" dirty="0"/>
              <a:t>„Mokykloje dažnos patyčios – „ne vietinis“, invazinis, „</a:t>
            </a:r>
            <a:r>
              <a:rPr lang="lt-LT" sz="1400" i="1" dirty="0" err="1"/>
              <a:t>outsideris</a:t>
            </a:r>
            <a:r>
              <a:rPr lang="lt-LT" sz="1400" i="1" dirty="0"/>
              <a:t>“ ir to niekaip nepakeisi“; „Mokykloje būdavo daug patyčių ir tai itin skaudu mažoj bendruomenėj.“</a:t>
            </a:r>
          </a:p>
          <a:p>
            <a:pPr marL="285750" indent="-285750" algn="just">
              <a:spcAft>
                <a:spcPts val="600"/>
              </a:spcAft>
              <a:buFont typeface="Arial" panose="020B0604020202020204" pitchFamily="34" charset="0"/>
              <a:buChar char="•"/>
            </a:pPr>
            <a:r>
              <a:rPr lang="lt-LT" sz="1400" b="1" dirty="0"/>
              <a:t>Neringos mokyklos privalumai. </a:t>
            </a:r>
            <a:r>
              <a:rPr lang="lt-LT" sz="1400" i="1" dirty="0"/>
              <a:t>„Studijuoju VU ir gerai vertinu Neringos mokyklą.  Mokiausi Nidoje daug savarankiškai, bet klasėje buvo mažai mokinių, todėl gaudavome daug papildomų konsultacijų. Kai reikėdavo – mokytojai konsultuodavo ir po pamokų.“</a:t>
            </a:r>
          </a:p>
        </p:txBody>
      </p:sp>
      <p:sp>
        <p:nvSpPr>
          <p:cNvPr id="4" name="Stačiakampis 3"/>
          <p:cNvSpPr/>
          <p:nvPr/>
        </p:nvSpPr>
        <p:spPr>
          <a:xfrm>
            <a:off x="515936" y="1284943"/>
            <a:ext cx="8459789" cy="584775"/>
          </a:xfrm>
          <a:prstGeom prst="rect">
            <a:avLst/>
          </a:prstGeom>
        </p:spPr>
        <p:txBody>
          <a:bodyPr wrap="square">
            <a:spAutoFit/>
          </a:bodyPr>
          <a:lstStyle/>
          <a:p>
            <a:pPr algn="just"/>
            <a:r>
              <a:rPr lang="lt-LT" sz="1600" dirty="0"/>
              <a:t>Respondentų nuomone, ikimokyklinio amžiaus vaikams ir pradinukams Neringoje yra gana patrauklios sąlygos visapusiškai augti ir mokytis. Tačiau vyresni vaikai susiduria su didesniais iššūkiais. </a:t>
            </a:r>
          </a:p>
        </p:txBody>
      </p:sp>
      <p:sp>
        <p:nvSpPr>
          <p:cNvPr id="3" name="Rectangle 2">
            <a:extLst>
              <a:ext uri="{FF2B5EF4-FFF2-40B4-BE49-F238E27FC236}">
                <a16:creationId xmlns:a16="http://schemas.microsoft.com/office/drawing/2014/main" id="{C9D8C96D-F72A-7A30-9CF0-26AEB4331D00}"/>
              </a:ext>
            </a:extLst>
          </p:cNvPr>
          <p:cNvSpPr/>
          <p:nvPr/>
        </p:nvSpPr>
        <p:spPr>
          <a:xfrm>
            <a:off x="9055099" y="0"/>
            <a:ext cx="3136901" cy="6858000"/>
          </a:xfrm>
          <a:prstGeom prst="rect">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6E7BB840-58F8-C06F-A0FD-16C12C0011E5}"/>
              </a:ext>
            </a:extLst>
          </p:cNvPr>
          <p:cNvSpPr txBox="1">
            <a:spLocks/>
          </p:cNvSpPr>
          <p:nvPr/>
        </p:nvSpPr>
        <p:spPr>
          <a:xfrm>
            <a:off x="9134475" y="489609"/>
            <a:ext cx="2978149" cy="7175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lt-LT" sz="2000" dirty="0">
                <a:solidFill>
                  <a:schemeClr val="bg1"/>
                </a:solidFill>
                <a:latin typeface="+mn-lt"/>
                <a:cs typeface="Times New Roman" panose="02020603050405020304" pitchFamily="18" charset="0"/>
              </a:rPr>
              <a:t>Studijų klasterių (pagilinto pagrindinio ugdymo) idėja</a:t>
            </a:r>
          </a:p>
        </p:txBody>
      </p:sp>
      <p:sp>
        <p:nvSpPr>
          <p:cNvPr id="7" name="Stačiakampis 4">
            <a:extLst>
              <a:ext uri="{FF2B5EF4-FFF2-40B4-BE49-F238E27FC236}">
                <a16:creationId xmlns:a16="http://schemas.microsoft.com/office/drawing/2014/main" id="{2BF39C6E-339E-E844-3530-35878722F5A5}"/>
              </a:ext>
            </a:extLst>
          </p:cNvPr>
          <p:cNvSpPr/>
          <p:nvPr/>
        </p:nvSpPr>
        <p:spPr>
          <a:xfrm>
            <a:off x="9055099" y="1513543"/>
            <a:ext cx="3136901" cy="4832092"/>
          </a:xfrm>
          <a:prstGeom prst="rect">
            <a:avLst/>
          </a:prstGeom>
        </p:spPr>
        <p:txBody>
          <a:bodyPr wrap="square" anchor="ctr">
            <a:spAutoFit/>
          </a:bodyPr>
          <a:lstStyle/>
          <a:p>
            <a:pPr algn="ctr"/>
            <a:r>
              <a:rPr lang="lt-LT" sz="1400" dirty="0">
                <a:solidFill>
                  <a:schemeClr val="bg1"/>
                </a:solidFill>
              </a:rPr>
              <a:t>Studijų klasterių (pagilinto pagrindinio ugdymo) idėja respondentų buvo </a:t>
            </a:r>
            <a:r>
              <a:rPr lang="lt-LT" sz="1400" b="1" dirty="0">
                <a:solidFill>
                  <a:schemeClr val="bg1"/>
                </a:solidFill>
              </a:rPr>
              <a:t>sutikta pozityviai</a:t>
            </a:r>
            <a:r>
              <a:rPr lang="lt-LT" sz="1400" dirty="0">
                <a:solidFill>
                  <a:schemeClr val="bg1"/>
                </a:solidFill>
              </a:rPr>
              <a:t>. Nerimą respondentams kėlė tik įgyvendinimo galimybės, susijusios, visų pirma, su </a:t>
            </a:r>
            <a:r>
              <a:rPr lang="lt-LT" sz="1400" b="1" dirty="0">
                <a:solidFill>
                  <a:schemeClr val="bg1"/>
                </a:solidFill>
              </a:rPr>
              <a:t>specialistų trūkumu</a:t>
            </a:r>
            <a:r>
              <a:rPr lang="lt-LT" sz="1400" dirty="0">
                <a:solidFill>
                  <a:schemeClr val="bg1"/>
                </a:solidFill>
              </a:rPr>
              <a:t> ir tinkamu </a:t>
            </a:r>
            <a:r>
              <a:rPr lang="lt-LT" sz="1400" b="1" dirty="0">
                <a:solidFill>
                  <a:schemeClr val="bg1"/>
                </a:solidFill>
              </a:rPr>
              <a:t>finansavimu</a:t>
            </a:r>
            <a:r>
              <a:rPr lang="lt-LT" sz="1400" dirty="0">
                <a:solidFill>
                  <a:schemeClr val="bg1"/>
                </a:solidFill>
              </a:rPr>
              <a:t>. </a:t>
            </a:r>
          </a:p>
          <a:p>
            <a:pPr algn="ctr"/>
            <a:endParaRPr lang="lt-LT" sz="1400" dirty="0">
              <a:solidFill>
                <a:schemeClr val="bg1"/>
              </a:solidFill>
            </a:endParaRPr>
          </a:p>
          <a:p>
            <a:pPr algn="ctr"/>
            <a:r>
              <a:rPr lang="lt-LT" sz="1400" dirty="0">
                <a:solidFill>
                  <a:schemeClr val="bg1"/>
                </a:solidFill>
              </a:rPr>
              <a:t>Tarp pasiūlymų, kaip būtų galima neringiškiams padėti siekti aukštesnio išsilavinimo, minėti specializuoti </a:t>
            </a:r>
            <a:r>
              <a:rPr lang="lt-LT" sz="1400" i="1" dirty="0">
                <a:solidFill>
                  <a:schemeClr val="bg1"/>
                </a:solidFill>
              </a:rPr>
              <a:t>„</a:t>
            </a:r>
            <a:r>
              <a:rPr lang="lt-LT" sz="1400" i="1" dirty="0" err="1">
                <a:solidFill>
                  <a:schemeClr val="bg1"/>
                </a:solidFill>
              </a:rPr>
              <a:t>Hub‘ai</a:t>
            </a:r>
            <a:r>
              <a:rPr lang="lt-LT" sz="1400" i="1" dirty="0">
                <a:solidFill>
                  <a:schemeClr val="bg1"/>
                </a:solidFill>
              </a:rPr>
              <a:t>“ </a:t>
            </a:r>
            <a:r>
              <a:rPr lang="lt-LT" sz="1400" dirty="0">
                <a:solidFill>
                  <a:schemeClr val="bg1"/>
                </a:solidFill>
              </a:rPr>
              <a:t>ir glaudesnio bendradarbiavimo su universitetais būtinybė. </a:t>
            </a:r>
          </a:p>
          <a:p>
            <a:pPr algn="ctr"/>
            <a:endParaRPr lang="lt-LT" sz="1400" dirty="0">
              <a:solidFill>
                <a:schemeClr val="bg1"/>
              </a:solidFill>
            </a:endParaRPr>
          </a:p>
          <a:p>
            <a:pPr algn="ctr"/>
            <a:r>
              <a:rPr lang="lt-LT" sz="1400" i="1" dirty="0">
                <a:solidFill>
                  <a:schemeClr val="bg1"/>
                </a:solidFill>
              </a:rPr>
              <a:t>„Reikėtų specializuoto „</a:t>
            </a:r>
            <a:r>
              <a:rPr lang="lt-LT" sz="1400" i="1" dirty="0" err="1">
                <a:solidFill>
                  <a:schemeClr val="bg1"/>
                </a:solidFill>
              </a:rPr>
              <a:t>Hub‘o</a:t>
            </a:r>
            <a:r>
              <a:rPr lang="lt-LT" sz="1400" i="1" dirty="0">
                <a:solidFill>
                  <a:schemeClr val="bg1"/>
                </a:solidFill>
              </a:rPr>
              <a:t>“, kur dirbtų ne vien vietiniai, bet ir atvažiavę iš kitų miestų. Pavyzdžiui, žiūrint į ateitį, tai galėtų būti programavimo „</a:t>
            </a:r>
            <a:r>
              <a:rPr lang="lt-LT" sz="1400" i="1" dirty="0" err="1">
                <a:solidFill>
                  <a:schemeClr val="bg1"/>
                </a:solidFill>
              </a:rPr>
              <a:t>Hub‘as</a:t>
            </a:r>
            <a:r>
              <a:rPr lang="lt-LT" sz="1400" i="1" dirty="0">
                <a:solidFill>
                  <a:schemeClr val="bg1"/>
                </a:solidFill>
              </a:rPr>
              <a:t>““;</a:t>
            </a:r>
          </a:p>
          <a:p>
            <a:pPr algn="ctr"/>
            <a:r>
              <a:rPr lang="lt-LT" sz="1400" i="1" dirty="0">
                <a:solidFill>
                  <a:schemeClr val="bg1"/>
                </a:solidFill>
              </a:rPr>
              <a:t>„Reikėtų labiau bendradarbiauti su universitetais, su jais geriau susipažinti, bendrauti su jų dėstytojais, klausytis jų paskaitų ir pan.“ </a:t>
            </a:r>
          </a:p>
          <a:p>
            <a:pPr algn="ctr"/>
            <a:endParaRPr lang="lt-LT" sz="1400" i="1" dirty="0">
              <a:solidFill>
                <a:schemeClr val="bg1"/>
              </a:solidFill>
            </a:endParaRPr>
          </a:p>
        </p:txBody>
      </p:sp>
    </p:spTree>
    <p:extLst>
      <p:ext uri="{BB962C8B-B14F-4D97-AF65-F5344CB8AC3E}">
        <p14:creationId xmlns:p14="http://schemas.microsoft.com/office/powerpoint/2010/main" val="1032330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D0C9-FD67-DB08-0764-0FDD14934E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6EA9CC9-A3B0-B76D-59DF-08FF7B9499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27"/>
          <a:stretch/>
        </p:blipFill>
        <p:spPr>
          <a:xfrm>
            <a:off x="-1" y="0"/>
            <a:ext cx="3896879" cy="6858000"/>
          </a:xfrm>
          <a:prstGeom prst="rect">
            <a:avLst/>
          </a:prstGeom>
        </p:spPr>
      </p:pic>
      <p:sp>
        <p:nvSpPr>
          <p:cNvPr id="8" name="TextBox 7">
            <a:extLst>
              <a:ext uri="{FF2B5EF4-FFF2-40B4-BE49-F238E27FC236}">
                <a16:creationId xmlns:a16="http://schemas.microsoft.com/office/drawing/2014/main" id="{6660F4B7-F6BA-F261-4E40-CE4B158A69F8}"/>
              </a:ext>
            </a:extLst>
          </p:cNvPr>
          <p:cNvSpPr txBox="1"/>
          <p:nvPr/>
        </p:nvSpPr>
        <p:spPr>
          <a:xfrm>
            <a:off x="52387" y="0"/>
            <a:ext cx="8753472"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itle 1">
            <a:extLst>
              <a:ext uri="{FF2B5EF4-FFF2-40B4-BE49-F238E27FC236}">
                <a16:creationId xmlns:a16="http://schemas.microsoft.com/office/drawing/2014/main" id="{91751616-CC33-B740-BEBF-60E084E98EDB}"/>
              </a:ext>
            </a:extLst>
          </p:cNvPr>
          <p:cNvSpPr>
            <a:spLocks noGrp="1"/>
          </p:cNvSpPr>
          <p:nvPr>
            <p:ph type="ctrTitle"/>
          </p:nvPr>
        </p:nvSpPr>
        <p:spPr>
          <a:xfrm>
            <a:off x="4259263" y="323850"/>
            <a:ext cx="7524749"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Darbo galimybės Neringoje</a:t>
            </a:r>
          </a:p>
        </p:txBody>
      </p:sp>
      <p:sp>
        <p:nvSpPr>
          <p:cNvPr id="5" name="Stačiakampis 4"/>
          <p:cNvSpPr/>
          <p:nvPr/>
        </p:nvSpPr>
        <p:spPr>
          <a:xfrm>
            <a:off x="4259263" y="1820863"/>
            <a:ext cx="7489825" cy="4062651"/>
          </a:xfrm>
          <a:prstGeom prst="rect">
            <a:avLst/>
          </a:prstGeom>
        </p:spPr>
        <p:txBody>
          <a:bodyPr wrap="square">
            <a:spAutoFit/>
          </a:bodyPr>
          <a:lstStyle/>
          <a:p>
            <a:pPr algn="just">
              <a:spcAft>
                <a:spcPts val="600"/>
              </a:spcAft>
            </a:pPr>
            <a:r>
              <a:rPr lang="lt-LT" sz="1400" dirty="0"/>
              <a:t>Darbo galimybes Neringoje respondentai vertino kaip itin sudėtingas. Kai kuriuos gyventojus gelbėja tik nuotolinio darbo galimybė. Dažniausiai minėtos problemos: </a:t>
            </a:r>
          </a:p>
          <a:p>
            <a:pPr marL="285750" indent="-285750" algn="just">
              <a:spcAft>
                <a:spcPts val="600"/>
              </a:spcAft>
              <a:buFont typeface="Wingdings" panose="05000000000000000000" pitchFamily="2" charset="2"/>
              <a:buChar char="§"/>
            </a:pPr>
            <a:r>
              <a:rPr lang="lt-LT" sz="1400" b="1" dirty="0"/>
              <a:t>Menka darbų pasiūla, ypač ne sezono metu</a:t>
            </a:r>
            <a:r>
              <a:rPr lang="lt-LT" sz="1400" dirty="0"/>
              <a:t>. </a:t>
            </a:r>
            <a:r>
              <a:rPr lang="lt-LT" sz="1400" i="1" dirty="0"/>
              <a:t>„Sezono metu darbo turizmo sektoriuje yra daug -  tik norėk dirbt, bet kita metų pusė yra tuščia. Čia lieka tik komunalinių paslaugų tiekimas, savivaldybė ir minimaliai turizmas“; „Neringoje savęs kaip specialisto realizuoti negali, nebent nuotoliniu būdu“;</a:t>
            </a:r>
            <a:r>
              <a:rPr lang="lt-LT" sz="1400" dirty="0"/>
              <a:t> „</a:t>
            </a:r>
            <a:r>
              <a:rPr lang="lt-LT" sz="1400" i="1" dirty="0"/>
              <a:t>Labai prastai vertinu savo galimybes dirbti pagal specialybę,  mano sritis – žmogiškieji ištekliai“; „Kaip mokytoja rasčiau, bet kaip vadybos </a:t>
            </a:r>
            <a:r>
              <a:rPr lang="lt-LT" sz="1400" i="1" dirty="0" err="1"/>
              <a:t>specas</a:t>
            </a:r>
            <a:r>
              <a:rPr lang="lt-LT" sz="1400" i="1" dirty="0"/>
              <a:t>, - nerasčiau darbo.“</a:t>
            </a:r>
          </a:p>
          <a:p>
            <a:pPr marL="285750" lvl="0" indent="-285750" algn="just">
              <a:spcAft>
                <a:spcPts val="600"/>
              </a:spcAft>
              <a:buFont typeface="Wingdings" panose="05000000000000000000" pitchFamily="2" charset="2"/>
              <a:buChar char="§"/>
            </a:pPr>
            <a:r>
              <a:rPr lang="lt-LT" sz="1400" b="1" dirty="0"/>
              <a:t>Žemos algos, ypač nekvalifikuotiems specialistams</a:t>
            </a:r>
            <a:r>
              <a:rPr lang="lt-LT" sz="1400" dirty="0"/>
              <a:t>. </a:t>
            </a:r>
          </a:p>
          <a:p>
            <a:pPr marL="285750" indent="-285750" algn="just">
              <a:spcAft>
                <a:spcPts val="600"/>
              </a:spcAft>
              <a:buFont typeface="Wingdings" panose="05000000000000000000" pitchFamily="2" charset="2"/>
              <a:buChar char="§"/>
            </a:pPr>
            <a:r>
              <a:rPr lang="lt-LT" sz="1400" b="1" dirty="0"/>
              <a:t>Aukštos kvalifikacijos specialistų trūkumas. </a:t>
            </a:r>
            <a:r>
              <a:rPr lang="lt-LT" sz="1400" i="1" dirty="0"/>
              <a:t>„Kitos savivaldybės juk bando pritraukti specialistų, siūlo algų bonusus, o čia nieko nedaroma. Atrodo bijo naujų žmonių, kad nesudrumstų gyvenimo...“ ; „Aukoji karjerą,  jei nusprendi likti Neringoje.“</a:t>
            </a:r>
          </a:p>
          <a:p>
            <a:pPr algn="just"/>
            <a:endParaRPr lang="lt-LT" sz="1400" i="1" dirty="0"/>
          </a:p>
          <a:p>
            <a:pPr algn="just"/>
            <a:endParaRPr lang="lt-LT" sz="1400" i="1" dirty="0"/>
          </a:p>
          <a:p>
            <a:pPr algn="just"/>
            <a:endParaRPr lang="lt-LT" sz="1400" i="1" dirty="0"/>
          </a:p>
          <a:p>
            <a:pPr lvl="0" algn="just"/>
            <a:endParaRPr lang="lt-LT" sz="1400" dirty="0"/>
          </a:p>
          <a:p>
            <a:pPr algn="just"/>
            <a:endParaRPr lang="lt-LT" sz="1400" i="1" dirty="0"/>
          </a:p>
          <a:p>
            <a:pPr algn="just"/>
            <a:endParaRPr lang="lt-LT" sz="1400" i="1" dirty="0"/>
          </a:p>
        </p:txBody>
      </p:sp>
      <p:pic>
        <p:nvPicPr>
          <p:cNvPr id="11" name="Picture 10">
            <a:extLst>
              <a:ext uri="{FF2B5EF4-FFF2-40B4-BE49-F238E27FC236}">
                <a16:creationId xmlns:a16="http://schemas.microsoft.com/office/drawing/2014/main" id="{A0A612C8-8290-4E37-5D85-8CE8F681B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3236389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D0C9-FD67-DB08-0764-0FDD14934E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874C4D6-0002-26D5-DBB8-51FD23B9B13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5660"/>
          <a:stretch/>
        </p:blipFill>
        <p:spPr>
          <a:xfrm>
            <a:off x="8793163" y="-1361"/>
            <a:ext cx="3398837" cy="6858000"/>
          </a:xfrm>
          <a:prstGeom prst="rect">
            <a:avLst/>
          </a:prstGeom>
        </p:spPr>
      </p:pic>
      <p:sp>
        <p:nvSpPr>
          <p:cNvPr id="6" name="TextBox 5">
            <a:extLst>
              <a:ext uri="{FF2B5EF4-FFF2-40B4-BE49-F238E27FC236}">
                <a16:creationId xmlns:a16="http://schemas.microsoft.com/office/drawing/2014/main" id="{9461B503-F170-3E6F-DD9A-B270A34E848F}"/>
              </a:ext>
            </a:extLst>
          </p:cNvPr>
          <p:cNvSpPr txBox="1"/>
          <p:nvPr/>
        </p:nvSpPr>
        <p:spPr>
          <a:xfrm rot="10800000">
            <a:off x="3438525" y="-1360"/>
            <a:ext cx="8753472"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itle 1">
            <a:extLst>
              <a:ext uri="{FF2B5EF4-FFF2-40B4-BE49-F238E27FC236}">
                <a16:creationId xmlns:a16="http://schemas.microsoft.com/office/drawing/2014/main" id="{91751616-CC33-B740-BEBF-60E084E98EDB}"/>
              </a:ext>
            </a:extLst>
          </p:cNvPr>
          <p:cNvSpPr>
            <a:spLocks noGrp="1"/>
          </p:cNvSpPr>
          <p:nvPr>
            <p:ph type="ctrTitle"/>
          </p:nvPr>
        </p:nvSpPr>
        <p:spPr>
          <a:xfrm>
            <a:off x="515937" y="323850"/>
            <a:ext cx="11268075"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Draugai ir laisvalaikio praleidimas Neringoje</a:t>
            </a:r>
          </a:p>
        </p:txBody>
      </p:sp>
      <p:sp>
        <p:nvSpPr>
          <p:cNvPr id="8" name="Slide Number Placeholder 3">
            <a:extLst>
              <a:ext uri="{FF2B5EF4-FFF2-40B4-BE49-F238E27FC236}">
                <a16:creationId xmlns:a16="http://schemas.microsoft.com/office/drawing/2014/main" id="{F051316C-015D-C6B7-0746-F383E7BEBE6A}"/>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13</a:t>
            </a:fld>
            <a:endParaRPr lang="lt-LT" dirty="0"/>
          </a:p>
        </p:txBody>
      </p:sp>
      <p:sp>
        <p:nvSpPr>
          <p:cNvPr id="3" name="TextBox 2">
            <a:extLst>
              <a:ext uri="{FF2B5EF4-FFF2-40B4-BE49-F238E27FC236}">
                <a16:creationId xmlns:a16="http://schemas.microsoft.com/office/drawing/2014/main" id="{F0D0A301-53C7-9AD3-D530-90B169CE945F}"/>
              </a:ext>
            </a:extLst>
          </p:cNvPr>
          <p:cNvSpPr txBox="1"/>
          <p:nvPr/>
        </p:nvSpPr>
        <p:spPr>
          <a:xfrm>
            <a:off x="515938" y="1808163"/>
            <a:ext cx="8361362" cy="4124206"/>
          </a:xfrm>
          <a:prstGeom prst="rect">
            <a:avLst/>
          </a:prstGeom>
          <a:noFill/>
        </p:spPr>
        <p:txBody>
          <a:bodyPr wrap="square" lIns="91440" tIns="45720" rIns="91440" bIns="45720" rtlCol="0" anchor="t">
            <a:spAutoFit/>
          </a:bodyPr>
          <a:lstStyle/>
          <a:p>
            <a:pPr marL="285750" indent="-285750" algn="just">
              <a:spcAft>
                <a:spcPts val="600"/>
              </a:spcAft>
              <a:buFont typeface="Arial" panose="020B0604020202020204" pitchFamily="34" charset="0"/>
              <a:buChar char="•"/>
            </a:pPr>
            <a:r>
              <a:rPr lang="lt-LT" sz="1400" dirty="0"/>
              <a:t>Sezoniškumas itin įtakoja ir laisvalaikio praleidimo įpročius. </a:t>
            </a:r>
            <a:r>
              <a:rPr lang="lt-LT" sz="1400" b="1" dirty="0"/>
              <a:t>Vasaros metu – pramogų ir veiklos jaunimui užtenka</a:t>
            </a:r>
            <a:r>
              <a:rPr lang="lt-LT" sz="1400" dirty="0"/>
              <a:t>, </a:t>
            </a:r>
            <a:r>
              <a:rPr lang="lt-LT" sz="1400" b="1" dirty="0"/>
              <a:t>bet žiemos sezonu yra jaučiamas jų trūkumas</a:t>
            </a:r>
            <a:r>
              <a:rPr lang="lt-LT" sz="1400" dirty="0"/>
              <a:t>. Tarp labiausiai pasigendamų įvairesnių laisvalaikio praleidimo būdų buvo minimas kinas, koncertai, įvairūs meno ir sporto bei šokių būreliai. </a:t>
            </a:r>
            <a:r>
              <a:rPr lang="lt-LT" sz="1400" i="1" dirty="0"/>
              <a:t>„Ateina vasara – daug dalykų vyksta, net kinas atsidaro; rugsėjo pirmoji – viskas nukertama, lieka gintarų rikimas, miškas, vaikščiojimas po leistinas vietas.“</a:t>
            </a:r>
            <a:endParaRPr lang="lt-LT" sz="1400" dirty="0"/>
          </a:p>
          <a:p>
            <a:pPr marL="285750" indent="-285750" algn="just">
              <a:spcAft>
                <a:spcPts val="600"/>
              </a:spcAft>
              <a:buFont typeface="Arial" panose="020B0604020202020204" pitchFamily="34" charset="0"/>
              <a:buChar char="•"/>
            </a:pPr>
            <a:r>
              <a:rPr lang="lt-LT" sz="1400" dirty="0"/>
              <a:t>Tačiau  dauguma sutiko, kad laisvalaikio praleidimo formos Neringoje </a:t>
            </a:r>
            <a:r>
              <a:rPr lang="lt-LT" sz="1400" b="1" dirty="0"/>
              <a:t>ne itin skiriasi nuo žemyninės Lietuvos</a:t>
            </a:r>
            <a:r>
              <a:rPr lang="lt-LT" sz="1400" dirty="0"/>
              <a:t>: laisvalaikis – tai laikas su šeima ir giminėmis, stalo žaidimai, televizija, internetas, maisto gamyba, sportas. Skirtumai siejami tik su išskirtine Neringos vieta – čia daugiau ir dažniau leidžiama laisvo laiko vandens pramogoms (burlentės, jachtos, buriavimas, žvejyba ant ledo) bei džiaugiamasi išskirtinės gamtos grožiu -  mėgstami pasivažinėjimai dviračiu, pasivaikščiojimai, bėgiojimas.  Tiesa, ne vienas grupės dalyvis akcentavo, kad </a:t>
            </a:r>
            <a:r>
              <a:rPr lang="lt-LT" sz="1400" b="1" dirty="0"/>
              <a:t>griežtos draustinio taisyklės vietiniams gyventojams galėtų būti sušvelnintos</a:t>
            </a:r>
            <a:r>
              <a:rPr lang="lt-LT" sz="1400" dirty="0"/>
              <a:t>. </a:t>
            </a:r>
            <a:r>
              <a:rPr lang="lt-LT" sz="1400" i="1" dirty="0"/>
              <a:t>„Juk taisyklės tik tiems, kas nori jų laikytis, o kaip vietinis žmogus, turėtum galėti eiti į draustinį; vietiniams turėtų būti mažesni ribojimai.“  </a:t>
            </a:r>
          </a:p>
          <a:p>
            <a:pPr marL="285750" indent="-285750" algn="just">
              <a:spcAft>
                <a:spcPts val="600"/>
              </a:spcAft>
              <a:buFont typeface="Arial" panose="020B0604020202020204" pitchFamily="34" charset="0"/>
              <a:buChar char="•"/>
            </a:pPr>
            <a:r>
              <a:rPr lang="lt-LT" sz="1400" dirty="0"/>
              <a:t>Itin daug lūkesčių siejama su </a:t>
            </a:r>
            <a:r>
              <a:rPr lang="lt-LT" sz="1400" b="1" dirty="0"/>
              <a:t>laisvalaikio ir kultūros namų </a:t>
            </a:r>
            <a:r>
              <a:rPr lang="lt-LT" sz="1400" dirty="0"/>
              <a:t>įsteigimu. Ta galėtų būti vieta jaunimui susipažinti, bendrauti, įgyvendinti naujas idėjas. „</a:t>
            </a:r>
            <a:r>
              <a:rPr lang="lt-LT" sz="1400" i="1" dirty="0"/>
              <a:t>Labai reikėtų taško susipažinimui, na tokio kultūros namuko...“; „Reikėtų socialinės erdvės kaip kultūros centro, kur būtų bendri interesai, kad galėtum jaustis kaip bendruomenė“; „Nauja daugiafunkcinė erdvė padėtų geriau susipažinti, dabar gi nežinau kitų žmonių pomėgių, tik pasilabini ir tiek. Bet jei rastum bendrą interesą, atrastum ir vienas kitame draugą.“  </a:t>
            </a:r>
            <a:endParaRPr lang="lt-LT" sz="1400" dirty="0"/>
          </a:p>
        </p:txBody>
      </p:sp>
      <p:pic>
        <p:nvPicPr>
          <p:cNvPr id="10" name="Picture 9">
            <a:extLst>
              <a:ext uri="{FF2B5EF4-FFF2-40B4-BE49-F238E27FC236}">
                <a16:creationId xmlns:a16="http://schemas.microsoft.com/office/drawing/2014/main" id="{8C89E7E1-06F5-744C-3395-471C006B2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7" y="6159989"/>
            <a:ext cx="1843088" cy="513372"/>
          </a:xfrm>
          <a:prstGeom prst="rect">
            <a:avLst/>
          </a:prstGeom>
        </p:spPr>
      </p:pic>
    </p:spTree>
    <p:extLst>
      <p:ext uri="{BB962C8B-B14F-4D97-AF65-F5344CB8AC3E}">
        <p14:creationId xmlns:p14="http://schemas.microsoft.com/office/powerpoint/2010/main" val="3575943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D0C9-FD67-DB08-0764-0FDD14934E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05AEB89-9A51-2F67-A4CC-C1A539911C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48" r="19857"/>
          <a:stretch/>
        </p:blipFill>
        <p:spPr>
          <a:xfrm>
            <a:off x="8329743" y="0"/>
            <a:ext cx="3862257" cy="6858000"/>
          </a:xfrm>
          <a:prstGeom prst="rect">
            <a:avLst/>
          </a:prstGeom>
        </p:spPr>
      </p:pic>
      <p:sp>
        <p:nvSpPr>
          <p:cNvPr id="6" name="TextBox 5">
            <a:extLst>
              <a:ext uri="{FF2B5EF4-FFF2-40B4-BE49-F238E27FC236}">
                <a16:creationId xmlns:a16="http://schemas.microsoft.com/office/drawing/2014/main" id="{687CED26-5142-B1A4-9AD1-681CE8C6FEA6}"/>
              </a:ext>
            </a:extLst>
          </p:cNvPr>
          <p:cNvSpPr txBox="1"/>
          <p:nvPr/>
        </p:nvSpPr>
        <p:spPr>
          <a:xfrm rot="10800000">
            <a:off x="3667125" y="-1360"/>
            <a:ext cx="8753472"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itle 1">
            <a:extLst>
              <a:ext uri="{FF2B5EF4-FFF2-40B4-BE49-F238E27FC236}">
                <a16:creationId xmlns:a16="http://schemas.microsoft.com/office/drawing/2014/main" id="{91751616-CC33-B740-BEBF-60E084E98EDB}"/>
              </a:ext>
            </a:extLst>
          </p:cNvPr>
          <p:cNvSpPr>
            <a:spLocks noGrp="1"/>
          </p:cNvSpPr>
          <p:nvPr>
            <p:ph type="ctrTitle"/>
          </p:nvPr>
        </p:nvSpPr>
        <p:spPr>
          <a:xfrm>
            <a:off x="515937" y="323850"/>
            <a:ext cx="11268075"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Žalingi įpročiai, psichologinė ir fizinė sveikata</a:t>
            </a:r>
          </a:p>
        </p:txBody>
      </p:sp>
      <p:sp>
        <p:nvSpPr>
          <p:cNvPr id="8" name="Slide Number Placeholder 3">
            <a:extLst>
              <a:ext uri="{FF2B5EF4-FFF2-40B4-BE49-F238E27FC236}">
                <a16:creationId xmlns:a16="http://schemas.microsoft.com/office/drawing/2014/main" id="{F051316C-015D-C6B7-0746-F383E7BEBE6A}"/>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14</a:t>
            </a:fld>
            <a:endParaRPr lang="lt-LT" dirty="0"/>
          </a:p>
        </p:txBody>
      </p:sp>
      <p:sp>
        <p:nvSpPr>
          <p:cNvPr id="3" name="TextBox 2">
            <a:extLst>
              <a:ext uri="{FF2B5EF4-FFF2-40B4-BE49-F238E27FC236}">
                <a16:creationId xmlns:a16="http://schemas.microsoft.com/office/drawing/2014/main" id="{F0D0A301-53C7-9AD3-D530-90B169CE945F}"/>
              </a:ext>
            </a:extLst>
          </p:cNvPr>
          <p:cNvSpPr txBox="1"/>
          <p:nvPr/>
        </p:nvSpPr>
        <p:spPr>
          <a:xfrm>
            <a:off x="533400" y="1815393"/>
            <a:ext cx="8442326" cy="3185487"/>
          </a:xfrm>
          <a:prstGeom prst="rect">
            <a:avLst/>
          </a:prstGeom>
          <a:noFill/>
        </p:spPr>
        <p:txBody>
          <a:bodyPr wrap="square" lIns="91440" tIns="45720" rIns="91440" bIns="45720" rtlCol="0" anchor="t">
            <a:spAutoFit/>
          </a:bodyPr>
          <a:lstStyle/>
          <a:p>
            <a:pPr marL="285750" indent="-285750" algn="just">
              <a:spcAft>
                <a:spcPts val="600"/>
              </a:spcAft>
              <a:buFont typeface="Arial" panose="020B0604020202020204" pitchFamily="34" charset="0"/>
              <a:buChar char="•"/>
            </a:pPr>
            <a:r>
              <a:rPr lang="lt-LT" sz="1400" dirty="0"/>
              <a:t>Jaunimas Neringoje, respondentų nuomone, susiduria su visiškai </a:t>
            </a:r>
            <a:r>
              <a:rPr lang="lt-LT" sz="1400" b="1" dirty="0"/>
              <a:t>tomis pačiomis problemomis</a:t>
            </a:r>
            <a:r>
              <a:rPr lang="lt-LT" sz="1400" dirty="0"/>
              <a:t>, kaip ir kiti Lietuvos gyventojai: rūkymas, alkoholizmas ir kiti svaigalai yra dažnas reiškinys.  Ir tai, panašu, yra tokio pat arba net didesnio mąsto problema lyginant su visa Lietuva. </a:t>
            </a:r>
            <a:r>
              <a:rPr lang="lt-LT" sz="1400" i="1" dirty="0"/>
              <a:t>„Vasarą norisi palėbauti su kitais, o žiemą nėra jokių veiklų, tad vėl atsiranda alkoholizmo problema.“; „Vasarą – linksmas gyvenimo būdas, o žiemą – depresijos malšinimas“; „Žiemą – arba sportuoji, arba geri.“</a:t>
            </a:r>
          </a:p>
          <a:p>
            <a:pPr marL="285750" indent="-285750" algn="just">
              <a:buFont typeface="Arial" panose="020B0604020202020204" pitchFamily="34" charset="0"/>
              <a:buChar char="•"/>
            </a:pPr>
            <a:r>
              <a:rPr lang="lt-LT" sz="1400" dirty="0"/>
              <a:t>Deja, bet lyginant su likusia Lietuva, galimybės Neringos jaunimui turinčių žalingų priklausomybių </a:t>
            </a:r>
            <a:r>
              <a:rPr lang="lt-LT" sz="1400" b="1" dirty="0"/>
              <a:t>sulaukti įvairiapusės pagalbos yra ženkliai mažesnės</a:t>
            </a:r>
            <a:r>
              <a:rPr lang="lt-LT" sz="1400" dirty="0"/>
              <a:t>. Iš vienos pusės, pas vietinį specialistą nenorima (nebūtų norima)  kreiptis dėl konfidencialumo problemos, o atvykstančių specialistų, kurie suteiktų psichologo konsultacijas, nėra. </a:t>
            </a:r>
            <a:r>
              <a:rPr lang="lt-LT" sz="1400" i="1" dirty="0"/>
              <a:t>„Medicininė pagalba čia apribota. Kai turi priklausomybę ir esi mažoje bendruomenėje, jei nueisi pas specialistą, tai dalis miestelio žinos apie tavo problemą, o </a:t>
            </a:r>
            <a:r>
              <a:rPr lang="lt-LT" sz="1400" i="1" dirty="0" err="1"/>
              <a:t>reputacinis</a:t>
            </a:r>
            <a:r>
              <a:rPr lang="lt-LT" sz="1400" i="1" dirty="0"/>
              <a:t> aspektas yra svarbus. Geriau kreiptis į kito miesto specialistus.“; „Darbo vietos psichoterapeutui įkūrimas būtų prasmingas“; „Reikėtų iš išorės konsultanto, kuris atvažiuoja kažkuriam laikui, pavyzdžiui, antradienį – ketvirtadienį, nepažįsta šeimos, nepažįsta tavęs... Gal tai būtų sprendimas.“</a:t>
            </a:r>
          </a:p>
          <a:p>
            <a:pPr marL="285750" indent="-285750" algn="just">
              <a:spcAft>
                <a:spcPts val="600"/>
              </a:spcAft>
              <a:buFont typeface="Arial" panose="020B0604020202020204" pitchFamily="34" charset="0"/>
              <a:buChar char="•"/>
            </a:pPr>
            <a:endParaRPr lang="lt-LT" sz="1400" i="1" dirty="0"/>
          </a:p>
        </p:txBody>
      </p:sp>
      <p:pic>
        <p:nvPicPr>
          <p:cNvPr id="10" name="Picture 9">
            <a:extLst>
              <a:ext uri="{FF2B5EF4-FFF2-40B4-BE49-F238E27FC236}">
                <a16:creationId xmlns:a16="http://schemas.microsoft.com/office/drawing/2014/main" id="{61D964C1-CE5E-6704-DB72-9B643A037A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7" y="6159989"/>
            <a:ext cx="1843088" cy="513372"/>
          </a:xfrm>
          <a:prstGeom prst="rect">
            <a:avLst/>
          </a:prstGeom>
        </p:spPr>
      </p:pic>
    </p:spTree>
    <p:extLst>
      <p:ext uri="{BB962C8B-B14F-4D97-AF65-F5344CB8AC3E}">
        <p14:creationId xmlns:p14="http://schemas.microsoft.com/office/powerpoint/2010/main" val="2839594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D0C9-FD67-DB08-0764-0FDD14934E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51616-CC33-B740-BEBF-60E084E98EDB}"/>
              </a:ext>
            </a:extLst>
          </p:cNvPr>
          <p:cNvSpPr>
            <a:spLocks noGrp="1"/>
          </p:cNvSpPr>
          <p:nvPr>
            <p:ph type="ctrTitle"/>
          </p:nvPr>
        </p:nvSpPr>
        <p:spPr>
          <a:xfrm>
            <a:off x="515937" y="323850"/>
            <a:ext cx="11268075"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Aktualiausios problemos Neringos jaunimui</a:t>
            </a:r>
          </a:p>
        </p:txBody>
      </p:sp>
      <p:sp>
        <p:nvSpPr>
          <p:cNvPr id="8" name="Slide Number Placeholder 3">
            <a:extLst>
              <a:ext uri="{FF2B5EF4-FFF2-40B4-BE49-F238E27FC236}">
                <a16:creationId xmlns:a16="http://schemas.microsoft.com/office/drawing/2014/main" id="{F051316C-015D-C6B7-0746-F383E7BEBE6A}"/>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15</a:t>
            </a:fld>
            <a:endParaRPr lang="lt-LT" dirty="0"/>
          </a:p>
        </p:txBody>
      </p:sp>
      <p:sp>
        <p:nvSpPr>
          <p:cNvPr id="3" name="TextBox 2">
            <a:extLst>
              <a:ext uri="{FF2B5EF4-FFF2-40B4-BE49-F238E27FC236}">
                <a16:creationId xmlns:a16="http://schemas.microsoft.com/office/drawing/2014/main" id="{F0D0A301-53C7-9AD3-D530-90B169CE945F}"/>
              </a:ext>
            </a:extLst>
          </p:cNvPr>
          <p:cNvSpPr txBox="1"/>
          <p:nvPr/>
        </p:nvSpPr>
        <p:spPr>
          <a:xfrm>
            <a:off x="515938" y="1996368"/>
            <a:ext cx="9190037" cy="4170372"/>
          </a:xfrm>
          <a:prstGeom prst="rect">
            <a:avLst/>
          </a:prstGeom>
          <a:noFill/>
        </p:spPr>
        <p:txBody>
          <a:bodyPr wrap="square" lIns="91440" tIns="45720" rIns="91440" bIns="45720" rtlCol="0" anchor="t">
            <a:spAutoFit/>
          </a:bodyPr>
          <a:lstStyle/>
          <a:p>
            <a:pPr>
              <a:spcAft>
                <a:spcPts val="600"/>
              </a:spcAft>
            </a:pPr>
            <a:r>
              <a:rPr lang="lt-LT" sz="1600" b="1" dirty="0">
                <a:solidFill>
                  <a:srgbClr val="548235"/>
                </a:solidFill>
              </a:rPr>
              <a:t>Ypatinga svarba </a:t>
            </a:r>
          </a:p>
          <a:p>
            <a:pPr marL="342900" indent="-342900">
              <a:spcAft>
                <a:spcPts val="600"/>
              </a:spcAft>
              <a:buFont typeface="+mj-lt"/>
              <a:buAutoNum type="arabicPeriod"/>
            </a:pPr>
            <a:r>
              <a:rPr lang="lt-LT" sz="1400" dirty="0"/>
              <a:t>Būsto problema, socialinio būsto politika, itin aukštos NT kainos, labai dideli komunaliniai mokesčiai turimam būstui;</a:t>
            </a:r>
          </a:p>
          <a:p>
            <a:pPr marL="342900" indent="-342900">
              <a:spcAft>
                <a:spcPts val="600"/>
              </a:spcAft>
              <a:buFont typeface="+mj-lt"/>
              <a:buAutoNum type="arabicPeriod"/>
            </a:pPr>
            <a:r>
              <a:rPr lang="lt-LT" sz="1400" dirty="0"/>
              <a:t>Daugiafunkcinės erdvės bendruomenės poreikiams sukūrimas, veiklų bendruomenei organizavimas.</a:t>
            </a:r>
          </a:p>
          <a:p>
            <a:pPr>
              <a:spcAft>
                <a:spcPts val="600"/>
              </a:spcAft>
            </a:pPr>
            <a:endParaRPr lang="lt-LT" sz="1400" dirty="0"/>
          </a:p>
          <a:p>
            <a:pPr>
              <a:spcAft>
                <a:spcPts val="600"/>
              </a:spcAft>
            </a:pPr>
            <a:r>
              <a:rPr lang="lt-LT" sz="1600" b="1" dirty="0">
                <a:solidFill>
                  <a:srgbClr val="548235"/>
                </a:solidFill>
              </a:rPr>
              <a:t>Vidutinė svarba </a:t>
            </a:r>
          </a:p>
          <a:p>
            <a:pPr marL="342900" indent="-342900">
              <a:spcAft>
                <a:spcPts val="600"/>
              </a:spcAft>
              <a:buAutoNum type="arabicPeriod"/>
            </a:pPr>
            <a:r>
              <a:rPr lang="lt-LT" sz="1400" dirty="0"/>
              <a:t>Papildomų paslaugų vystymas: sporto salės, baseinas, meno ir kultūros būreliai; ypač veiklos ne sezono metu; </a:t>
            </a:r>
          </a:p>
          <a:p>
            <a:pPr marL="342900" indent="-342900">
              <a:spcAft>
                <a:spcPts val="600"/>
              </a:spcAft>
              <a:buAutoNum type="arabicPeriod"/>
            </a:pPr>
            <a:r>
              <a:rPr lang="lt-LT" sz="1400" dirty="0"/>
              <a:t>Švietimo specialistų pritraukimas, švietimo kokybės gerinimas;</a:t>
            </a:r>
          </a:p>
          <a:p>
            <a:pPr marL="342900" indent="-342900">
              <a:spcAft>
                <a:spcPts val="600"/>
              </a:spcAft>
              <a:buAutoNum type="arabicPeriod"/>
            </a:pPr>
            <a:r>
              <a:rPr lang="lt-LT" sz="1400" dirty="0"/>
              <a:t>Investicijos į infrastruktūrą, visų pirma, kelio Smiltynė – Nida remontas ir priežiūra;</a:t>
            </a:r>
          </a:p>
          <a:p>
            <a:pPr marL="342900" indent="-342900">
              <a:spcAft>
                <a:spcPts val="600"/>
              </a:spcAft>
              <a:buAutoNum type="arabicPeriod"/>
            </a:pPr>
            <a:r>
              <a:rPr lang="lt-LT" sz="1400" dirty="0"/>
              <a:t>Investicijos į viešąjį transportą – optimalesnis autobusų ir keltų kursavimas.</a:t>
            </a:r>
          </a:p>
          <a:p>
            <a:pPr marL="342900" indent="-342900">
              <a:spcAft>
                <a:spcPts val="600"/>
              </a:spcAft>
              <a:buAutoNum type="arabicPeriod"/>
            </a:pPr>
            <a:endParaRPr lang="lt-LT" sz="1400" dirty="0"/>
          </a:p>
          <a:p>
            <a:pPr>
              <a:spcAft>
                <a:spcPts val="600"/>
              </a:spcAft>
            </a:pPr>
            <a:r>
              <a:rPr lang="lt-LT" sz="1600" b="1" dirty="0">
                <a:solidFill>
                  <a:srgbClr val="548235"/>
                </a:solidFill>
              </a:rPr>
              <a:t>Kiti svarbūs aspektai</a:t>
            </a:r>
          </a:p>
          <a:p>
            <a:pPr marL="342900" indent="-342900">
              <a:spcAft>
                <a:spcPts val="600"/>
              </a:spcAft>
              <a:buAutoNum type="arabicPeriod"/>
            </a:pPr>
            <a:r>
              <a:rPr lang="lt-LT" sz="1400" dirty="0" err="1"/>
              <a:t>Hub‘ų</a:t>
            </a:r>
            <a:r>
              <a:rPr lang="lt-LT" sz="1400" dirty="0"/>
              <a:t> ir nuotolinių darbo vietų kūrimas;</a:t>
            </a:r>
          </a:p>
          <a:p>
            <a:pPr marL="342900" indent="-342900">
              <a:spcAft>
                <a:spcPts val="600"/>
              </a:spcAft>
              <a:buAutoNum type="arabicPeriod"/>
            </a:pPr>
            <a:r>
              <a:rPr lang="lt-LT" sz="1400" dirty="0"/>
              <a:t>Medicinos paslaugų prieinamumo gerinimas.</a:t>
            </a:r>
          </a:p>
          <a:p>
            <a:pPr>
              <a:spcAft>
                <a:spcPts val="600"/>
              </a:spcAft>
            </a:pPr>
            <a:endParaRPr lang="lt-LT" sz="1400" i="1" dirty="0"/>
          </a:p>
        </p:txBody>
      </p:sp>
      <p:pic>
        <p:nvPicPr>
          <p:cNvPr id="6" name="Picture 5">
            <a:extLst>
              <a:ext uri="{FF2B5EF4-FFF2-40B4-BE49-F238E27FC236}">
                <a16:creationId xmlns:a16="http://schemas.microsoft.com/office/drawing/2014/main" id="{316EB079-20D0-5E56-5F39-5BA97D79C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4" name="Stačiakampis 3">
            <a:extLst>
              <a:ext uri="{FF2B5EF4-FFF2-40B4-BE49-F238E27FC236}">
                <a16:creationId xmlns:a16="http://schemas.microsoft.com/office/drawing/2014/main" id="{582A572F-25D3-6D60-1391-A0DD49B55A12}"/>
              </a:ext>
            </a:extLst>
          </p:cNvPr>
          <p:cNvSpPr/>
          <p:nvPr/>
        </p:nvSpPr>
        <p:spPr>
          <a:xfrm>
            <a:off x="515936" y="1284943"/>
            <a:ext cx="11346771" cy="584775"/>
          </a:xfrm>
          <a:prstGeom prst="rect">
            <a:avLst/>
          </a:prstGeom>
        </p:spPr>
        <p:txBody>
          <a:bodyPr wrap="square">
            <a:spAutoFit/>
          </a:bodyPr>
          <a:lstStyle/>
          <a:p>
            <a:pPr algn="just"/>
            <a:r>
              <a:rPr lang="lt-LT" sz="1600" dirty="0"/>
              <a:t>Esminių skirtumų tarp problemų kylančių Neringoje gyvenantiems nuolat ir Neringoje dalį metų gyvenantiems jaunuoliams nepastebėta. Dauguma įvardintų problemų bent iš dalies yra aktualios abejose grupėse dalyvavusiems respondentams.</a:t>
            </a:r>
          </a:p>
        </p:txBody>
      </p:sp>
    </p:spTree>
    <p:extLst>
      <p:ext uri="{BB962C8B-B14F-4D97-AF65-F5344CB8AC3E}">
        <p14:creationId xmlns:p14="http://schemas.microsoft.com/office/powerpoint/2010/main" val="962310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1E81114B-B9DA-6A5D-DA47-DB88EF131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TextBox 4">
            <a:extLst>
              <a:ext uri="{FF2B5EF4-FFF2-40B4-BE49-F238E27FC236}">
                <a16:creationId xmlns:a16="http://schemas.microsoft.com/office/drawing/2014/main" id="{8CDB556B-4675-40B6-A131-02C82CAEA5C1}"/>
              </a:ext>
            </a:extLst>
          </p:cNvPr>
          <p:cNvSpPr txBox="1"/>
          <p:nvPr/>
        </p:nvSpPr>
        <p:spPr>
          <a:xfrm>
            <a:off x="2297113" y="0"/>
            <a:ext cx="9797143"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extBox 1">
            <a:extLst>
              <a:ext uri="{FF2B5EF4-FFF2-40B4-BE49-F238E27FC236}">
                <a16:creationId xmlns:a16="http://schemas.microsoft.com/office/drawing/2014/main" id="{1782749F-803D-7DFE-C3A8-7E40504334AB}"/>
              </a:ext>
            </a:extLst>
          </p:cNvPr>
          <p:cNvSpPr txBox="1"/>
          <p:nvPr/>
        </p:nvSpPr>
        <p:spPr>
          <a:xfrm>
            <a:off x="6343650" y="3127652"/>
            <a:ext cx="4970463" cy="584775"/>
          </a:xfrm>
          <a:prstGeom prst="rect">
            <a:avLst/>
          </a:prstGeom>
          <a:noFill/>
        </p:spPr>
        <p:txBody>
          <a:bodyPr wrap="square" rtlCol="0">
            <a:spAutoFit/>
          </a:bodyPr>
          <a:lstStyle/>
          <a:p>
            <a:r>
              <a:rPr lang="lt-LT" sz="3200" b="1" dirty="0">
                <a:solidFill>
                  <a:schemeClr val="accent6">
                    <a:lumMod val="75000"/>
                  </a:schemeClr>
                </a:solidFill>
                <a:latin typeface="+mj-lt"/>
                <a:cs typeface="Times New Roman" panose="02020603050405020304" pitchFamily="18" charset="0"/>
              </a:rPr>
              <a:t>Kiekybinė tyrimo dalis</a:t>
            </a:r>
          </a:p>
        </p:txBody>
      </p:sp>
      <p:pic>
        <p:nvPicPr>
          <p:cNvPr id="6" name="Picture 5">
            <a:extLst>
              <a:ext uri="{FF2B5EF4-FFF2-40B4-BE49-F238E27FC236}">
                <a16:creationId xmlns:a16="http://schemas.microsoft.com/office/drawing/2014/main" id="{E2A83601-3807-410D-2F79-7F69DD96B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943232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8C45F3-403C-6B3B-83AE-30AA9527886B}"/>
              </a:ext>
            </a:extLst>
          </p:cNvPr>
          <p:cNvSpPr txBox="1">
            <a:spLocks/>
          </p:cNvSpPr>
          <p:nvPr/>
        </p:nvSpPr>
        <p:spPr>
          <a:xfrm>
            <a:off x="515937" y="323850"/>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dirty="0">
                <a:solidFill>
                  <a:schemeClr val="accent6">
                    <a:lumMod val="75000"/>
                  </a:schemeClr>
                </a:solidFill>
                <a:latin typeface="+mn-lt"/>
                <a:cs typeface="Times New Roman" panose="02020603050405020304" pitchFamily="18" charset="0"/>
              </a:rPr>
              <a:t>Demografiniai rodikliai (1)</a:t>
            </a:r>
          </a:p>
        </p:txBody>
      </p:sp>
      <p:graphicFrame>
        <p:nvGraphicFramePr>
          <p:cNvPr id="13" name="Chart 12">
            <a:extLst>
              <a:ext uri="{FF2B5EF4-FFF2-40B4-BE49-F238E27FC236}">
                <a16:creationId xmlns:a16="http://schemas.microsoft.com/office/drawing/2014/main" id="{57D18CB0-A7E9-846D-183B-0600AAC408F9}"/>
              </a:ext>
            </a:extLst>
          </p:cNvPr>
          <p:cNvGraphicFramePr/>
          <p:nvPr>
            <p:extLst>
              <p:ext uri="{D42A27DB-BD31-4B8C-83A1-F6EECF244321}">
                <p14:modId xmlns:p14="http://schemas.microsoft.com/office/powerpoint/2010/main" val="2257149166"/>
              </p:ext>
            </p:extLst>
          </p:nvPr>
        </p:nvGraphicFramePr>
        <p:xfrm>
          <a:off x="6092456" y="3880884"/>
          <a:ext cx="5624623" cy="23604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1F433946-3C0A-3775-75CC-7A9D4AE9D411}"/>
              </a:ext>
            </a:extLst>
          </p:cNvPr>
          <p:cNvGraphicFramePr/>
          <p:nvPr>
            <p:extLst>
              <p:ext uri="{D42A27DB-BD31-4B8C-83A1-F6EECF244321}">
                <p14:modId xmlns:p14="http://schemas.microsoft.com/office/powerpoint/2010/main" val="1961596589"/>
              </p:ext>
            </p:extLst>
          </p:nvPr>
        </p:nvGraphicFramePr>
        <p:xfrm>
          <a:off x="396939" y="1555891"/>
          <a:ext cx="5631721" cy="467478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328B580D-FEE0-774E-2B02-DDA30B06AF4E}"/>
              </a:ext>
            </a:extLst>
          </p:cNvPr>
          <p:cNvSpPr txBox="1"/>
          <p:nvPr/>
        </p:nvSpPr>
        <p:spPr>
          <a:xfrm>
            <a:off x="514271" y="6250992"/>
            <a:ext cx="8454478" cy="400110"/>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lt-LT" sz="1000" dirty="0">
                <a:latin typeface="Calibri" panose="020F0502020204030204" pitchFamily="34" charset="0"/>
                <a:ea typeface="Times New Roman" panose="02020603050405020304" pitchFamily="18" charset="0"/>
              </a:rPr>
              <a:t>: </a:t>
            </a:r>
            <a:r>
              <a:rPr lang="lt-LT" sz="1000" dirty="0">
                <a:latin typeface="Calibri" panose="020F0502020204030204" pitchFamily="34" charset="0"/>
              </a:rPr>
              <a:t>Ar gyvenate Neringos savivaldybėje?; Kiek jums metų?; Jūsų lytis?;</a:t>
            </a:r>
            <a:endParaRPr lang="en-US" sz="1000" dirty="0">
              <a:latin typeface="Calibri" panose="020F0502020204030204" pitchFamily="34" charset="0"/>
            </a:endParaRPr>
          </a:p>
          <a:p>
            <a:pPr algn="just"/>
            <a:r>
              <a:rPr lang="lt-LT" sz="1000" dirty="0">
                <a:latin typeface="Calibri" panose="020F0502020204030204" pitchFamily="34" charset="0"/>
                <a:ea typeface="Times New Roman" panose="02020603050405020304" pitchFamily="18" charset="0"/>
              </a:rPr>
              <a:t>N = 223.</a:t>
            </a:r>
          </a:p>
        </p:txBody>
      </p:sp>
      <p:pic>
        <p:nvPicPr>
          <p:cNvPr id="2" name="Picture 1">
            <a:extLst>
              <a:ext uri="{FF2B5EF4-FFF2-40B4-BE49-F238E27FC236}">
                <a16:creationId xmlns:a16="http://schemas.microsoft.com/office/drawing/2014/main" id="{FB6628B2-B6C3-B1C2-28AE-6808A92B2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graphicFrame>
        <p:nvGraphicFramePr>
          <p:cNvPr id="3" name="Chart 2">
            <a:extLst>
              <a:ext uri="{FF2B5EF4-FFF2-40B4-BE49-F238E27FC236}">
                <a16:creationId xmlns:a16="http://schemas.microsoft.com/office/drawing/2014/main" id="{C2CD339A-F0E5-9341-89EE-5A5377A746BE}"/>
              </a:ext>
            </a:extLst>
          </p:cNvPr>
          <p:cNvGraphicFramePr/>
          <p:nvPr>
            <p:extLst>
              <p:ext uri="{D42A27DB-BD31-4B8C-83A1-F6EECF244321}">
                <p14:modId xmlns:p14="http://schemas.microsoft.com/office/powerpoint/2010/main" val="3893628937"/>
              </p:ext>
            </p:extLst>
          </p:nvPr>
        </p:nvGraphicFramePr>
        <p:xfrm>
          <a:off x="6092453" y="1567986"/>
          <a:ext cx="5624623" cy="236042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478611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8C45F3-403C-6B3B-83AE-30AA9527886B}"/>
              </a:ext>
            </a:extLst>
          </p:cNvPr>
          <p:cNvSpPr txBox="1">
            <a:spLocks/>
          </p:cNvSpPr>
          <p:nvPr/>
        </p:nvSpPr>
        <p:spPr>
          <a:xfrm>
            <a:off x="515937" y="323850"/>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dirty="0">
                <a:solidFill>
                  <a:schemeClr val="accent6">
                    <a:lumMod val="75000"/>
                  </a:schemeClr>
                </a:solidFill>
                <a:latin typeface="+mn-lt"/>
                <a:cs typeface="Times New Roman" panose="02020603050405020304" pitchFamily="18" charset="0"/>
              </a:rPr>
              <a:t>Demografiniai rodikliai (2)</a:t>
            </a:r>
          </a:p>
        </p:txBody>
      </p:sp>
      <p:graphicFrame>
        <p:nvGraphicFramePr>
          <p:cNvPr id="13" name="Chart 12">
            <a:extLst>
              <a:ext uri="{FF2B5EF4-FFF2-40B4-BE49-F238E27FC236}">
                <a16:creationId xmlns:a16="http://schemas.microsoft.com/office/drawing/2014/main" id="{57D18CB0-A7E9-846D-183B-0600AAC408F9}"/>
              </a:ext>
            </a:extLst>
          </p:cNvPr>
          <p:cNvGraphicFramePr/>
          <p:nvPr>
            <p:extLst>
              <p:ext uri="{D42A27DB-BD31-4B8C-83A1-F6EECF244321}">
                <p14:modId xmlns:p14="http://schemas.microsoft.com/office/powerpoint/2010/main" val="752830777"/>
              </p:ext>
            </p:extLst>
          </p:nvPr>
        </p:nvGraphicFramePr>
        <p:xfrm>
          <a:off x="6092456" y="3880884"/>
          <a:ext cx="5624623" cy="23604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14">
            <a:extLst>
              <a:ext uri="{FF2B5EF4-FFF2-40B4-BE49-F238E27FC236}">
                <a16:creationId xmlns:a16="http://schemas.microsoft.com/office/drawing/2014/main" id="{1F433946-3C0A-3775-75CC-7A9D4AE9D411}"/>
              </a:ext>
            </a:extLst>
          </p:cNvPr>
          <p:cNvGraphicFramePr/>
          <p:nvPr>
            <p:extLst>
              <p:ext uri="{D42A27DB-BD31-4B8C-83A1-F6EECF244321}">
                <p14:modId xmlns:p14="http://schemas.microsoft.com/office/powerpoint/2010/main" val="2844657063"/>
              </p:ext>
            </p:extLst>
          </p:nvPr>
        </p:nvGraphicFramePr>
        <p:xfrm>
          <a:off x="396939" y="1555891"/>
          <a:ext cx="5631721" cy="4674788"/>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328B580D-FEE0-774E-2B02-DDA30B06AF4E}"/>
              </a:ext>
            </a:extLst>
          </p:cNvPr>
          <p:cNvSpPr txBox="1"/>
          <p:nvPr/>
        </p:nvSpPr>
        <p:spPr>
          <a:xfrm>
            <a:off x="514271" y="6250992"/>
            <a:ext cx="5578185" cy="400110"/>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lt-LT" sz="1000" dirty="0">
                <a:latin typeface="Calibri" panose="020F0502020204030204" pitchFamily="34" charset="0"/>
                <a:ea typeface="Times New Roman" panose="02020603050405020304" pitchFamily="18" charset="0"/>
              </a:rPr>
              <a:t> </a:t>
            </a:r>
            <a:r>
              <a:rPr lang="lt-LT" sz="1000" dirty="0">
                <a:latin typeface="Calibri" panose="020F0502020204030204" pitchFamily="34" charset="0"/>
              </a:rPr>
              <a:t>Kiek asmenų gyvena jūsų namų ūkyje įskaitant ir jus:;</a:t>
            </a:r>
          </a:p>
          <a:p>
            <a:pPr algn="just"/>
            <a:r>
              <a:rPr lang="lt-LT" sz="1000" dirty="0">
                <a:latin typeface="Calibri" panose="020F0502020204030204" pitchFamily="34" charset="0"/>
                <a:ea typeface="Times New Roman" panose="02020603050405020304" pitchFamily="18" charset="0"/>
              </a:rPr>
              <a:t>N = 212.</a:t>
            </a:r>
          </a:p>
        </p:txBody>
      </p:sp>
      <p:graphicFrame>
        <p:nvGraphicFramePr>
          <p:cNvPr id="2" name="Chart 1">
            <a:extLst>
              <a:ext uri="{FF2B5EF4-FFF2-40B4-BE49-F238E27FC236}">
                <a16:creationId xmlns:a16="http://schemas.microsoft.com/office/drawing/2014/main" id="{A6DC0CC3-6718-2C76-56BE-E28A817AE375}"/>
              </a:ext>
            </a:extLst>
          </p:cNvPr>
          <p:cNvGraphicFramePr/>
          <p:nvPr>
            <p:extLst>
              <p:ext uri="{D42A27DB-BD31-4B8C-83A1-F6EECF244321}">
                <p14:modId xmlns:p14="http://schemas.microsoft.com/office/powerpoint/2010/main" val="3737994272"/>
              </p:ext>
            </p:extLst>
          </p:nvPr>
        </p:nvGraphicFramePr>
        <p:xfrm>
          <a:off x="6085364" y="1555901"/>
          <a:ext cx="5624623" cy="2360428"/>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1EE69AFA-FBBD-AD29-9CB1-EE3E7DC6C0D5}"/>
              </a:ext>
            </a:extLst>
          </p:cNvPr>
          <p:cNvSpPr txBox="1"/>
          <p:nvPr/>
        </p:nvSpPr>
        <p:spPr>
          <a:xfrm>
            <a:off x="6131828" y="6254535"/>
            <a:ext cx="5578185" cy="400110"/>
          </a:xfrm>
          <a:prstGeom prst="rect">
            <a:avLst/>
          </a:prstGeom>
          <a:noFill/>
        </p:spPr>
        <p:txBody>
          <a:bodyPr wrap="square" rtlCol="0">
            <a:spAutoFit/>
          </a:bodyPr>
          <a:lstStyle/>
          <a:p>
            <a:pPr algn="just"/>
            <a:r>
              <a:rPr lang="lt-LT" sz="1000" b="1" dirty="0">
                <a:latin typeface="Calibri" panose="020F0502020204030204" pitchFamily="34" charset="0"/>
              </a:rPr>
              <a:t>KLAUSIMAS</a:t>
            </a:r>
            <a:r>
              <a:rPr lang="lt-LT" sz="1000" dirty="0">
                <a:latin typeface="Calibri" panose="020F0502020204030204" pitchFamily="34" charset="0"/>
              </a:rPr>
              <a:t>: Šeimyninė padėtis (pažymėkite visus tinkamus); Ar turite vaikų?;</a:t>
            </a:r>
          </a:p>
          <a:p>
            <a:pPr algn="just"/>
            <a:r>
              <a:rPr lang="lt-LT" sz="1000" dirty="0">
                <a:latin typeface="Calibri" panose="020F0502020204030204" pitchFamily="34" charset="0"/>
                <a:ea typeface="Times New Roman" panose="02020603050405020304" pitchFamily="18" charset="0"/>
              </a:rPr>
              <a:t>N = 221.</a:t>
            </a:r>
          </a:p>
        </p:txBody>
      </p:sp>
      <p:pic>
        <p:nvPicPr>
          <p:cNvPr id="3" name="Picture 2">
            <a:extLst>
              <a:ext uri="{FF2B5EF4-FFF2-40B4-BE49-F238E27FC236}">
                <a16:creationId xmlns:a16="http://schemas.microsoft.com/office/drawing/2014/main" id="{4081C5C3-0F1A-9E61-C6D5-DD768E718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433527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8C45F3-403C-6B3B-83AE-30AA9527886B}"/>
              </a:ext>
            </a:extLst>
          </p:cNvPr>
          <p:cNvSpPr txBox="1">
            <a:spLocks/>
          </p:cNvSpPr>
          <p:nvPr/>
        </p:nvSpPr>
        <p:spPr>
          <a:xfrm>
            <a:off x="515937" y="323850"/>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dirty="0">
                <a:solidFill>
                  <a:schemeClr val="accent6">
                    <a:lumMod val="75000"/>
                  </a:schemeClr>
                </a:solidFill>
                <a:latin typeface="+mn-lt"/>
                <a:cs typeface="Times New Roman" panose="02020603050405020304" pitchFamily="18" charset="0"/>
              </a:rPr>
              <a:t>Demografiniai rodikliai (3)</a:t>
            </a:r>
          </a:p>
        </p:txBody>
      </p:sp>
      <p:graphicFrame>
        <p:nvGraphicFramePr>
          <p:cNvPr id="15" name="Chart 14">
            <a:extLst>
              <a:ext uri="{FF2B5EF4-FFF2-40B4-BE49-F238E27FC236}">
                <a16:creationId xmlns:a16="http://schemas.microsoft.com/office/drawing/2014/main" id="{1F433946-3C0A-3775-75CC-7A9D4AE9D411}"/>
              </a:ext>
            </a:extLst>
          </p:cNvPr>
          <p:cNvGraphicFramePr/>
          <p:nvPr>
            <p:extLst>
              <p:ext uri="{D42A27DB-BD31-4B8C-83A1-F6EECF244321}">
                <p14:modId xmlns:p14="http://schemas.microsoft.com/office/powerpoint/2010/main" val="2268502347"/>
              </p:ext>
            </p:extLst>
          </p:nvPr>
        </p:nvGraphicFramePr>
        <p:xfrm>
          <a:off x="396939" y="1555891"/>
          <a:ext cx="5631721" cy="4674788"/>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328B580D-FEE0-774E-2B02-DDA30B06AF4E}"/>
              </a:ext>
            </a:extLst>
          </p:cNvPr>
          <p:cNvSpPr txBox="1"/>
          <p:nvPr/>
        </p:nvSpPr>
        <p:spPr>
          <a:xfrm>
            <a:off x="514271" y="6250992"/>
            <a:ext cx="5578185" cy="400110"/>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lt-LT" sz="1000" dirty="0">
                <a:latin typeface="Calibri" panose="020F0502020204030204" pitchFamily="34" charset="0"/>
              </a:rPr>
              <a:t>: Jūsų įgytas išsilavinimas?;</a:t>
            </a:r>
          </a:p>
          <a:p>
            <a:pPr algn="just"/>
            <a:r>
              <a:rPr lang="lt-LT" sz="1000" dirty="0">
                <a:latin typeface="Calibri" panose="020F0502020204030204" pitchFamily="34" charset="0"/>
                <a:ea typeface="Times New Roman" panose="02020603050405020304" pitchFamily="18" charset="0"/>
              </a:rPr>
              <a:t>N = 222.</a:t>
            </a:r>
          </a:p>
        </p:txBody>
      </p:sp>
      <p:sp>
        <p:nvSpPr>
          <p:cNvPr id="4" name="TextBox 3">
            <a:extLst>
              <a:ext uri="{FF2B5EF4-FFF2-40B4-BE49-F238E27FC236}">
                <a16:creationId xmlns:a16="http://schemas.microsoft.com/office/drawing/2014/main" id="{1EE69AFA-FBBD-AD29-9CB1-EE3E7DC6C0D5}"/>
              </a:ext>
            </a:extLst>
          </p:cNvPr>
          <p:cNvSpPr txBox="1"/>
          <p:nvPr/>
        </p:nvSpPr>
        <p:spPr>
          <a:xfrm>
            <a:off x="6131828" y="6254535"/>
            <a:ext cx="5578185" cy="400110"/>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lt-LT" sz="1000" dirty="0">
                <a:latin typeface="Calibri" panose="020F0502020204030204" pitchFamily="34" charset="0"/>
                <a:ea typeface="Times New Roman" panose="02020603050405020304" pitchFamily="18" charset="0"/>
              </a:rPr>
              <a:t>: </a:t>
            </a:r>
            <a:r>
              <a:rPr lang="lt-LT" sz="1000" dirty="0">
                <a:latin typeface="Calibri" panose="020F0502020204030204" pitchFamily="34" charset="0"/>
              </a:rPr>
              <a:t>Kuo užsiimate gyvenime? (pasirinkite visus tinkamus):;</a:t>
            </a:r>
          </a:p>
          <a:p>
            <a:pPr algn="just"/>
            <a:r>
              <a:rPr lang="lt-LT" sz="1000" dirty="0">
                <a:latin typeface="Calibri" panose="020F0502020204030204" pitchFamily="34" charset="0"/>
                <a:ea typeface="Times New Roman" panose="02020603050405020304" pitchFamily="18" charset="0"/>
              </a:rPr>
              <a:t>N = 212.</a:t>
            </a:r>
          </a:p>
        </p:txBody>
      </p:sp>
      <p:graphicFrame>
        <p:nvGraphicFramePr>
          <p:cNvPr id="8" name="Chart 7">
            <a:extLst>
              <a:ext uri="{FF2B5EF4-FFF2-40B4-BE49-F238E27FC236}">
                <a16:creationId xmlns:a16="http://schemas.microsoft.com/office/drawing/2014/main" id="{52609ADA-3024-833E-4904-1CE6D6BD47C2}"/>
              </a:ext>
            </a:extLst>
          </p:cNvPr>
          <p:cNvGraphicFramePr/>
          <p:nvPr>
            <p:extLst>
              <p:ext uri="{D42A27DB-BD31-4B8C-83A1-F6EECF244321}">
                <p14:modId xmlns:p14="http://schemas.microsoft.com/office/powerpoint/2010/main" val="1328884986"/>
              </p:ext>
            </p:extLst>
          </p:nvPr>
        </p:nvGraphicFramePr>
        <p:xfrm>
          <a:off x="6248406" y="1591332"/>
          <a:ext cx="5631721" cy="4674788"/>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a16="http://schemas.microsoft.com/office/drawing/2014/main" id="{04470048-DB83-F4E7-1E69-F711C8863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294374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02F5B4B6-E31A-363B-9734-8B091948F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752" y="0"/>
            <a:ext cx="6858000" cy="6858000"/>
          </a:xfrm>
          <a:prstGeom prst="rect">
            <a:avLst/>
          </a:prstGeom>
        </p:spPr>
      </p:pic>
      <p:sp>
        <p:nvSpPr>
          <p:cNvPr id="5" name="TextBox 4">
            <a:extLst>
              <a:ext uri="{FF2B5EF4-FFF2-40B4-BE49-F238E27FC236}">
                <a16:creationId xmlns:a16="http://schemas.microsoft.com/office/drawing/2014/main" id="{8CDB556B-4675-40B6-A131-02C82CAEA5C1}"/>
              </a:ext>
            </a:extLst>
          </p:cNvPr>
          <p:cNvSpPr txBox="1"/>
          <p:nvPr/>
        </p:nvSpPr>
        <p:spPr>
          <a:xfrm rot="10800000">
            <a:off x="0" y="0"/>
            <a:ext cx="9797143"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7" name="TextBox 6"/>
          <p:cNvSpPr txBox="1"/>
          <p:nvPr/>
        </p:nvSpPr>
        <p:spPr>
          <a:xfrm>
            <a:off x="1081292" y="3040818"/>
            <a:ext cx="3898696" cy="584775"/>
          </a:xfrm>
          <a:prstGeom prst="rect">
            <a:avLst/>
          </a:prstGeom>
          <a:noFill/>
        </p:spPr>
        <p:txBody>
          <a:bodyPr wrap="square" rtlCol="0">
            <a:spAutoFit/>
          </a:bodyPr>
          <a:lstStyle/>
          <a:p>
            <a:pPr algn="r"/>
            <a:r>
              <a:rPr lang="lt-LT" sz="3200" b="1" dirty="0">
                <a:solidFill>
                  <a:schemeClr val="accent6">
                    <a:lumMod val="75000"/>
                  </a:schemeClr>
                </a:solidFill>
                <a:latin typeface="+mj-lt"/>
                <a:cs typeface="Times New Roman" panose="02020603050405020304" pitchFamily="18" charset="0"/>
              </a:rPr>
              <a:t>TYRIMO METODIKA</a:t>
            </a:r>
          </a:p>
        </p:txBody>
      </p:sp>
      <p:pic>
        <p:nvPicPr>
          <p:cNvPr id="2" name="Picture 1">
            <a:extLst>
              <a:ext uri="{FF2B5EF4-FFF2-40B4-BE49-F238E27FC236}">
                <a16:creationId xmlns:a16="http://schemas.microsoft.com/office/drawing/2014/main" id="{2893662C-BEC3-396A-E4B9-BC9FFF200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7" y="6159989"/>
            <a:ext cx="1843088" cy="513372"/>
          </a:xfrm>
          <a:prstGeom prst="rect">
            <a:avLst/>
          </a:prstGeom>
        </p:spPr>
      </p:pic>
    </p:spTree>
    <p:extLst>
      <p:ext uri="{BB962C8B-B14F-4D97-AF65-F5344CB8AC3E}">
        <p14:creationId xmlns:p14="http://schemas.microsoft.com/office/powerpoint/2010/main" val="1512176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DA6D4F5F-9761-3343-CC0E-D0BE620EC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TextBox 4">
            <a:extLst>
              <a:ext uri="{FF2B5EF4-FFF2-40B4-BE49-F238E27FC236}">
                <a16:creationId xmlns:a16="http://schemas.microsoft.com/office/drawing/2014/main" id="{8CDB556B-4675-40B6-A131-02C82CAEA5C1}"/>
              </a:ext>
            </a:extLst>
          </p:cNvPr>
          <p:cNvSpPr txBox="1"/>
          <p:nvPr/>
        </p:nvSpPr>
        <p:spPr>
          <a:xfrm>
            <a:off x="2284413" y="0"/>
            <a:ext cx="9797143"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extBox 1">
            <a:extLst>
              <a:ext uri="{FF2B5EF4-FFF2-40B4-BE49-F238E27FC236}">
                <a16:creationId xmlns:a16="http://schemas.microsoft.com/office/drawing/2014/main" id="{1782749F-803D-7DFE-C3A8-7E40504334AB}"/>
              </a:ext>
            </a:extLst>
          </p:cNvPr>
          <p:cNvSpPr txBox="1"/>
          <p:nvPr/>
        </p:nvSpPr>
        <p:spPr>
          <a:xfrm>
            <a:off x="6343650" y="3136612"/>
            <a:ext cx="4970463" cy="1077218"/>
          </a:xfrm>
          <a:prstGeom prst="rect">
            <a:avLst/>
          </a:prstGeom>
          <a:noFill/>
        </p:spPr>
        <p:txBody>
          <a:bodyPr wrap="square" rtlCol="0">
            <a:spAutoFit/>
          </a:bodyPr>
          <a:lstStyle/>
          <a:p>
            <a:r>
              <a:rPr lang="lt-LT" sz="3200" b="1" dirty="0">
                <a:solidFill>
                  <a:schemeClr val="accent6">
                    <a:lumMod val="75000"/>
                  </a:schemeClr>
                </a:solidFill>
                <a:latin typeface="+mj-lt"/>
                <a:cs typeface="Times New Roman" panose="02020603050405020304" pitchFamily="18" charset="0"/>
              </a:rPr>
              <a:t>Gyventojų pasitenkinimo indeksas </a:t>
            </a:r>
            <a:endParaRPr lang="lt-LT" b="1" dirty="0">
              <a:solidFill>
                <a:schemeClr val="accent6">
                  <a:lumMod val="75000"/>
                </a:schemeClr>
              </a:solidFill>
              <a:latin typeface="+mj-lt"/>
              <a:cs typeface="Times New Roman" panose="02020603050405020304" pitchFamily="18" charset="0"/>
            </a:endParaRPr>
          </a:p>
        </p:txBody>
      </p:sp>
      <p:pic>
        <p:nvPicPr>
          <p:cNvPr id="6" name="Picture 5">
            <a:extLst>
              <a:ext uri="{FF2B5EF4-FFF2-40B4-BE49-F238E27FC236}">
                <a16:creationId xmlns:a16="http://schemas.microsoft.com/office/drawing/2014/main" id="{805CDB7B-0AFC-03CF-AB49-46735221B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12870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21</a:t>
            </a:fld>
            <a:endParaRPr lang="lt-LT"/>
          </a:p>
        </p:txBody>
      </p:sp>
      <p:sp>
        <p:nvSpPr>
          <p:cNvPr id="17" name="TextBox 16"/>
          <p:cNvSpPr txBox="1"/>
          <p:nvPr/>
        </p:nvSpPr>
        <p:spPr>
          <a:xfrm>
            <a:off x="7028121" y="1268413"/>
            <a:ext cx="4576504" cy="4185761"/>
          </a:xfrm>
          <a:prstGeom prst="rect">
            <a:avLst/>
          </a:prstGeom>
          <a:noFill/>
        </p:spPr>
        <p:txBody>
          <a:bodyPr wrap="square" rtlCol="0">
            <a:spAutoFit/>
          </a:bodyPr>
          <a:lstStyle/>
          <a:p>
            <a:pPr algn="just"/>
            <a:r>
              <a:rPr lang="lt-LT" sz="1400" dirty="0">
                <a:cs typeface="Times New Roman"/>
              </a:rPr>
              <a:t>Gyventojų pasitenkinimo indeksas buvo skaičiuojamas kaip atskirų respondentų pasitenkinimą matuojančių klausimų aritmetinis vidurkis. Kiekvieno klausimo atsakymų skalė buvo pakoreguota taip, kad 1 balas reikštų „labai blogą vertinimą“, o 5 balai „labai gerą įvertinimą“. Klientų pasitenkinimo indeksas išvestas iš šių klausimų:</a:t>
            </a:r>
          </a:p>
          <a:p>
            <a:pPr algn="just"/>
            <a:endParaRPr lang="lt-LT" sz="1400" dirty="0">
              <a:cs typeface="Times New Roman"/>
            </a:endParaRPr>
          </a:p>
          <a:p>
            <a:pPr marL="214313" indent="-214313" algn="just">
              <a:buFont typeface="Arial" panose="020B0604020202020204" pitchFamily="34" charset="0"/>
              <a:buChar char="•"/>
            </a:pPr>
            <a:r>
              <a:rPr lang="lt-LT" sz="1400" i="1" dirty="0">
                <a:cs typeface="Times New Roman"/>
              </a:rPr>
              <a:t>Kiek bendrai esate </a:t>
            </a:r>
            <a:r>
              <a:rPr lang="lt-LT" sz="1400" i="1" dirty="0">
                <a:solidFill>
                  <a:schemeClr val="accent6">
                    <a:lumMod val="75000"/>
                  </a:schemeClr>
                </a:solidFill>
                <a:cs typeface="Times New Roman"/>
              </a:rPr>
              <a:t>patenkinta/(-</a:t>
            </a:r>
            <a:r>
              <a:rPr lang="lt-LT" sz="1400" i="1" dirty="0" err="1">
                <a:solidFill>
                  <a:schemeClr val="accent6">
                    <a:lumMod val="75000"/>
                  </a:schemeClr>
                </a:solidFill>
                <a:cs typeface="Times New Roman"/>
              </a:rPr>
              <a:t>as</a:t>
            </a:r>
            <a:r>
              <a:rPr lang="lt-LT" sz="1400" i="1" dirty="0">
                <a:solidFill>
                  <a:schemeClr val="accent6">
                    <a:lumMod val="75000"/>
                  </a:schemeClr>
                </a:solidFill>
                <a:cs typeface="Times New Roman"/>
              </a:rPr>
              <a:t>)</a:t>
            </a:r>
            <a:r>
              <a:rPr lang="lt-LT" sz="1400" i="1" dirty="0">
                <a:cs typeface="Times New Roman"/>
              </a:rPr>
              <a:t> gyvenimu Neringoje? </a:t>
            </a:r>
          </a:p>
          <a:p>
            <a:pPr marL="214313" indent="-214313" algn="just">
              <a:buFont typeface="Arial" panose="020B0604020202020204" pitchFamily="34" charset="0"/>
              <a:buChar char="•"/>
            </a:pPr>
            <a:r>
              <a:rPr lang="lt-LT" sz="1400" i="1" dirty="0">
                <a:cs typeface="Times New Roman"/>
              </a:rPr>
              <a:t>Koks yra Neringos </a:t>
            </a:r>
            <a:r>
              <a:rPr lang="lt-LT" sz="1400" i="1" dirty="0">
                <a:solidFill>
                  <a:schemeClr val="accent6">
                    <a:lumMod val="75000"/>
                  </a:schemeClr>
                </a:solidFill>
                <a:cs typeface="Times New Roman"/>
              </a:rPr>
              <a:t>įvaizdis ir reputacija </a:t>
            </a:r>
            <a:r>
              <a:rPr lang="lt-LT" sz="1400" i="1" dirty="0">
                <a:cs typeface="Times New Roman"/>
              </a:rPr>
              <a:t>Neringos gyventojų tarpe?</a:t>
            </a:r>
          </a:p>
          <a:p>
            <a:pPr marL="214313" indent="-214313" algn="just">
              <a:buFont typeface="Arial" panose="020B0604020202020204" pitchFamily="34" charset="0"/>
              <a:buChar char="•"/>
            </a:pPr>
            <a:r>
              <a:rPr lang="lt-LT" sz="1400" i="1" dirty="0">
                <a:cs typeface="Times New Roman"/>
              </a:rPr>
              <a:t>Kaip Jūs vertinate Neringoje teikiamų </a:t>
            </a:r>
            <a:r>
              <a:rPr lang="lt-LT" sz="1400" i="1" dirty="0">
                <a:solidFill>
                  <a:schemeClr val="accent6">
                    <a:lumMod val="75000"/>
                  </a:schemeClr>
                </a:solidFill>
                <a:cs typeface="Times New Roman"/>
              </a:rPr>
              <a:t>prekių ir paslaugų </a:t>
            </a:r>
            <a:r>
              <a:rPr lang="lt-LT" sz="1400" i="1" dirty="0">
                <a:cs typeface="Times New Roman"/>
              </a:rPr>
              <a:t>kokybę?</a:t>
            </a:r>
          </a:p>
          <a:p>
            <a:pPr marL="214313" indent="-214313" algn="just">
              <a:buFont typeface="Arial" panose="020B0604020202020204" pitchFamily="34" charset="0"/>
              <a:buChar char="•"/>
            </a:pPr>
            <a:r>
              <a:rPr lang="lt-LT" sz="1400" i="1" dirty="0">
                <a:cs typeface="Times New Roman"/>
              </a:rPr>
              <a:t>Kiek tikėtina, kad ir </a:t>
            </a:r>
            <a:r>
              <a:rPr lang="lt-LT" sz="1400" i="1" dirty="0">
                <a:solidFill>
                  <a:schemeClr val="accent6">
                    <a:lumMod val="75000"/>
                  </a:schemeClr>
                </a:solidFill>
                <a:cs typeface="Times New Roman"/>
              </a:rPr>
              <a:t>ateityje</a:t>
            </a:r>
            <a:r>
              <a:rPr lang="lt-LT" sz="1400" i="1" dirty="0">
                <a:cs typeface="Times New Roman"/>
              </a:rPr>
              <a:t> liksite nuolatinis Neringos gyventojas?</a:t>
            </a:r>
          </a:p>
          <a:p>
            <a:pPr marL="214313" indent="-214313" algn="just">
              <a:buFont typeface="Arial" panose="020B0604020202020204" pitchFamily="34" charset="0"/>
              <a:buChar char="•"/>
            </a:pPr>
            <a:r>
              <a:rPr lang="lt-LT" sz="1400" i="1" dirty="0">
                <a:solidFill>
                  <a:schemeClr val="accent6">
                    <a:lumMod val="75000"/>
                  </a:schemeClr>
                </a:solidFill>
                <a:cs typeface="Times New Roman"/>
              </a:rPr>
              <a:t>Lyginat</a:t>
            </a:r>
            <a:r>
              <a:rPr lang="lt-LT" sz="1400" i="1" dirty="0">
                <a:cs typeface="Times New Roman"/>
              </a:rPr>
              <a:t> Neringą su kitais Lietuvos miestais, tai yra geresnė ar blogesnė vieta gyventi?</a:t>
            </a:r>
            <a:r>
              <a:rPr lang="lt-LT" sz="1400" dirty="0">
                <a:solidFill>
                  <a:srgbClr val="000000"/>
                </a:solidFill>
                <a:effectLst/>
                <a:latin typeface="Calibri" panose="020F0502020204030204" pitchFamily="34" charset="0"/>
                <a:ea typeface="Calibri" panose="020F0502020204030204" pitchFamily="34" charset="0"/>
              </a:rPr>
              <a:t> </a:t>
            </a:r>
          </a:p>
          <a:p>
            <a:pPr marL="214313" indent="-214313" algn="just">
              <a:buFont typeface="Arial" panose="020B0604020202020204" pitchFamily="34" charset="0"/>
              <a:buChar char="•"/>
            </a:pPr>
            <a:r>
              <a:rPr lang="lt-LT" sz="1400" i="1" dirty="0">
                <a:cs typeface="Times New Roman"/>
              </a:rPr>
              <a:t>Jeigu Jūsų draugai ar pažįstami šiandien prašytų patarimo, ar </a:t>
            </a:r>
            <a:r>
              <a:rPr lang="lt-LT" sz="1400" i="1" dirty="0">
                <a:solidFill>
                  <a:schemeClr val="accent6">
                    <a:lumMod val="75000"/>
                  </a:schemeClr>
                </a:solidFill>
                <a:cs typeface="Times New Roman"/>
              </a:rPr>
              <a:t>rekomenduotumėte</a:t>
            </a:r>
            <a:r>
              <a:rPr lang="lt-LT" sz="1400" i="1" dirty="0">
                <a:cs typeface="Times New Roman"/>
              </a:rPr>
              <a:t> Neringą, kaip vietą nuolatiniam gyvenimui. </a:t>
            </a:r>
            <a:endParaRPr lang="lt-LT" sz="1400" i="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graphicFrame>
        <p:nvGraphicFramePr>
          <p:cNvPr id="3" name="Chart 2">
            <a:extLst>
              <a:ext uri="{FF2B5EF4-FFF2-40B4-BE49-F238E27FC236}">
                <a16:creationId xmlns:a16="http://schemas.microsoft.com/office/drawing/2014/main" id="{5FD4B219-0FA9-EAB8-34FF-DDF395D39EBD}"/>
              </a:ext>
            </a:extLst>
          </p:cNvPr>
          <p:cNvGraphicFramePr/>
          <p:nvPr>
            <p:extLst>
              <p:ext uri="{D42A27DB-BD31-4B8C-83A1-F6EECF244321}">
                <p14:modId xmlns:p14="http://schemas.microsoft.com/office/powerpoint/2010/main" val="1307423052"/>
              </p:ext>
            </p:extLst>
          </p:nvPr>
        </p:nvGraphicFramePr>
        <p:xfrm>
          <a:off x="537329" y="1447800"/>
          <a:ext cx="5552386" cy="40338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D4E1993-A359-DC68-8F0B-6DCA1CD78343}"/>
              </a:ext>
            </a:extLst>
          </p:cNvPr>
          <p:cNvSpPr txBox="1">
            <a:spLocks/>
          </p:cNvSpPr>
          <p:nvPr/>
        </p:nvSpPr>
        <p:spPr>
          <a:xfrm>
            <a:off x="505304" y="291952"/>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Gyventojų pasitenkinimo indeksas</a:t>
            </a:r>
            <a:endParaRPr lang="en-GB" sz="3200" dirty="0">
              <a:solidFill>
                <a:srgbClr val="548235"/>
              </a:solidFill>
              <a:latin typeface="+mn-lt"/>
              <a:ea typeface="+mn-ea"/>
              <a:cs typeface="+mn-cs"/>
            </a:endParaRPr>
          </a:p>
        </p:txBody>
      </p:sp>
      <p:pic>
        <p:nvPicPr>
          <p:cNvPr id="5" name="Picture 4">
            <a:extLst>
              <a:ext uri="{FF2B5EF4-FFF2-40B4-BE49-F238E27FC236}">
                <a16:creationId xmlns:a16="http://schemas.microsoft.com/office/drawing/2014/main" id="{44A3CFA9-A976-30D3-61E7-6C28FADD0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3965696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hart 37">
            <a:extLst>
              <a:ext uri="{FF2B5EF4-FFF2-40B4-BE49-F238E27FC236}">
                <a16:creationId xmlns:a16="http://schemas.microsoft.com/office/drawing/2014/main" id="{0D1A3B07-E7A1-CBDB-B0D6-7E027C5DE94F}"/>
              </a:ext>
            </a:extLst>
          </p:cNvPr>
          <p:cNvGraphicFramePr/>
          <p:nvPr>
            <p:extLst>
              <p:ext uri="{D42A27DB-BD31-4B8C-83A1-F6EECF244321}">
                <p14:modId xmlns:p14="http://schemas.microsoft.com/office/powerpoint/2010/main" val="1196915367"/>
              </p:ext>
            </p:extLst>
          </p:nvPr>
        </p:nvGraphicFramePr>
        <p:xfrm>
          <a:off x="2766299" y="1558837"/>
          <a:ext cx="1872343" cy="4685211"/>
        </p:xfrm>
        <a:graphic>
          <a:graphicData uri="http://schemas.openxmlformats.org/drawingml/2006/chart">
            <c:chart xmlns:c="http://schemas.openxmlformats.org/drawingml/2006/chart" xmlns:r="http://schemas.openxmlformats.org/officeDocument/2006/relationships" r:id="rId3"/>
          </a:graphicData>
        </a:graphic>
      </p:graphicFrame>
      <p:sp>
        <p:nvSpPr>
          <p:cNvPr id="39" name="TextBox 38">
            <a:extLst>
              <a:ext uri="{FF2B5EF4-FFF2-40B4-BE49-F238E27FC236}">
                <a16:creationId xmlns:a16="http://schemas.microsoft.com/office/drawing/2014/main" id="{89449570-ECE8-BC95-A9D6-7D8A3B6D8089}"/>
              </a:ext>
            </a:extLst>
          </p:cNvPr>
          <p:cNvSpPr txBox="1"/>
          <p:nvPr/>
        </p:nvSpPr>
        <p:spPr>
          <a:xfrm>
            <a:off x="2857546" y="1414985"/>
            <a:ext cx="1687919" cy="453907"/>
          </a:xfrm>
          <a:prstGeom prst="rect">
            <a:avLst/>
          </a:prstGeom>
          <a:noFill/>
        </p:spPr>
        <p:txBody>
          <a:bodyPr wrap="square">
            <a:spAutoFit/>
          </a:bodyPr>
          <a:lstStyle/>
          <a:p>
            <a:pPr algn="ctr">
              <a:lnSpc>
                <a:spcPts val="1400"/>
              </a:lnSpc>
            </a:pPr>
            <a:r>
              <a:rPr lang="lt-LT" sz="1400" dirty="0">
                <a:solidFill>
                  <a:schemeClr val="tx1">
                    <a:lumMod val="75000"/>
                    <a:lumOff val="25000"/>
                  </a:schemeClr>
                </a:solidFill>
              </a:rPr>
              <a:t>Pasitenkinimas gyvenimu Neringoje</a:t>
            </a:r>
            <a:endParaRPr lang="en-GB" sz="1400" dirty="0">
              <a:solidFill>
                <a:schemeClr val="tx1">
                  <a:lumMod val="75000"/>
                  <a:lumOff val="25000"/>
                </a:schemeClr>
              </a:solidFill>
            </a:endParaRPr>
          </a:p>
        </p:txBody>
      </p:sp>
      <p:graphicFrame>
        <p:nvGraphicFramePr>
          <p:cNvPr id="40" name="Chart 39">
            <a:extLst>
              <a:ext uri="{FF2B5EF4-FFF2-40B4-BE49-F238E27FC236}">
                <a16:creationId xmlns:a16="http://schemas.microsoft.com/office/drawing/2014/main" id="{67FBC09A-7627-9108-8EFA-68603B121C32}"/>
              </a:ext>
            </a:extLst>
          </p:cNvPr>
          <p:cNvGraphicFramePr/>
          <p:nvPr>
            <p:extLst>
              <p:ext uri="{D42A27DB-BD31-4B8C-83A1-F6EECF244321}">
                <p14:modId xmlns:p14="http://schemas.microsoft.com/office/powerpoint/2010/main" val="2406467295"/>
              </p:ext>
            </p:extLst>
          </p:nvPr>
        </p:nvGraphicFramePr>
        <p:xfrm>
          <a:off x="2738444" y="1581692"/>
          <a:ext cx="1889760" cy="117565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B0D644B9-F9B3-94C7-EB2A-C4E6FB39D915}"/>
              </a:ext>
            </a:extLst>
          </p:cNvPr>
          <p:cNvGraphicFramePr/>
          <p:nvPr>
            <p:extLst>
              <p:ext uri="{D42A27DB-BD31-4B8C-83A1-F6EECF244321}">
                <p14:modId xmlns:p14="http://schemas.microsoft.com/office/powerpoint/2010/main" val="3263378640"/>
              </p:ext>
            </p:extLst>
          </p:nvPr>
        </p:nvGraphicFramePr>
        <p:xfrm>
          <a:off x="876532" y="1558828"/>
          <a:ext cx="1872343" cy="46852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Chart 35">
            <a:extLst>
              <a:ext uri="{FF2B5EF4-FFF2-40B4-BE49-F238E27FC236}">
                <a16:creationId xmlns:a16="http://schemas.microsoft.com/office/drawing/2014/main" id="{19F0D8CB-19ED-D283-BFCF-7818887E0F83}"/>
              </a:ext>
            </a:extLst>
          </p:cNvPr>
          <p:cNvGraphicFramePr/>
          <p:nvPr>
            <p:extLst>
              <p:ext uri="{D42A27DB-BD31-4B8C-83A1-F6EECF244321}">
                <p14:modId xmlns:p14="http://schemas.microsoft.com/office/powerpoint/2010/main" val="2998499631"/>
              </p:ext>
            </p:extLst>
          </p:nvPr>
        </p:nvGraphicFramePr>
        <p:xfrm>
          <a:off x="867824" y="1567535"/>
          <a:ext cx="1889760" cy="1175657"/>
        </p:xfrm>
        <a:graphic>
          <a:graphicData uri="http://schemas.openxmlformats.org/drawingml/2006/chart">
            <c:chart xmlns:c="http://schemas.openxmlformats.org/drawingml/2006/chart" xmlns:r="http://schemas.openxmlformats.org/officeDocument/2006/relationships" r:id="rId6"/>
          </a:graphicData>
        </a:graphic>
      </p:graphicFrame>
      <p:sp>
        <p:nvSpPr>
          <p:cNvPr id="37" name="TextBox 36">
            <a:extLst>
              <a:ext uri="{FF2B5EF4-FFF2-40B4-BE49-F238E27FC236}">
                <a16:creationId xmlns:a16="http://schemas.microsoft.com/office/drawing/2014/main" id="{B0DC2E8F-DF6F-10C6-7D4D-121FF1F0C2CA}"/>
              </a:ext>
            </a:extLst>
          </p:cNvPr>
          <p:cNvSpPr txBox="1"/>
          <p:nvPr/>
        </p:nvSpPr>
        <p:spPr>
          <a:xfrm>
            <a:off x="986335" y="1528196"/>
            <a:ext cx="1687919" cy="307777"/>
          </a:xfrm>
          <a:prstGeom prst="rect">
            <a:avLst/>
          </a:prstGeom>
          <a:noFill/>
        </p:spPr>
        <p:txBody>
          <a:bodyPr wrap="square">
            <a:spAutoFit/>
          </a:bodyPr>
          <a:lstStyle/>
          <a:p>
            <a:pPr algn="ctr"/>
            <a:r>
              <a:rPr lang="lt-LT" sz="1400" dirty="0">
                <a:solidFill>
                  <a:schemeClr val="tx1">
                    <a:lumMod val="75000"/>
                    <a:lumOff val="25000"/>
                  </a:schemeClr>
                </a:solidFill>
              </a:rPr>
              <a:t>Neringos įvaizdis </a:t>
            </a:r>
          </a:p>
        </p:txBody>
      </p:sp>
      <p:graphicFrame>
        <p:nvGraphicFramePr>
          <p:cNvPr id="21" name="Chart 20">
            <a:extLst>
              <a:ext uri="{FF2B5EF4-FFF2-40B4-BE49-F238E27FC236}">
                <a16:creationId xmlns:a16="http://schemas.microsoft.com/office/drawing/2014/main" id="{8466F967-0DB9-06AE-551F-A4A1354DCAA5}"/>
              </a:ext>
            </a:extLst>
          </p:cNvPr>
          <p:cNvGraphicFramePr/>
          <p:nvPr>
            <p:extLst>
              <p:ext uri="{D42A27DB-BD31-4B8C-83A1-F6EECF244321}">
                <p14:modId xmlns:p14="http://schemas.microsoft.com/office/powerpoint/2010/main" val="2397583852"/>
              </p:ext>
            </p:extLst>
          </p:nvPr>
        </p:nvGraphicFramePr>
        <p:xfrm>
          <a:off x="6493570" y="1558081"/>
          <a:ext cx="1872343" cy="468521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0" name="Chart 29">
            <a:extLst>
              <a:ext uri="{FF2B5EF4-FFF2-40B4-BE49-F238E27FC236}">
                <a16:creationId xmlns:a16="http://schemas.microsoft.com/office/drawing/2014/main" id="{A48E56C7-461B-47B3-F65B-0BA7B46715C4}"/>
              </a:ext>
            </a:extLst>
          </p:cNvPr>
          <p:cNvGraphicFramePr/>
          <p:nvPr>
            <p:extLst>
              <p:ext uri="{D42A27DB-BD31-4B8C-83A1-F6EECF244321}">
                <p14:modId xmlns:p14="http://schemas.microsoft.com/office/powerpoint/2010/main" val="498886223"/>
              </p:ext>
            </p:extLst>
          </p:nvPr>
        </p:nvGraphicFramePr>
        <p:xfrm>
          <a:off x="6484862" y="1558837"/>
          <a:ext cx="1889760" cy="1175657"/>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1" name="Chart 30">
            <a:extLst>
              <a:ext uri="{FF2B5EF4-FFF2-40B4-BE49-F238E27FC236}">
                <a16:creationId xmlns:a16="http://schemas.microsoft.com/office/drawing/2014/main" id="{0F3186F6-C461-4EFF-6D2E-FC8921DDA67E}"/>
              </a:ext>
            </a:extLst>
          </p:cNvPr>
          <p:cNvGraphicFramePr/>
          <p:nvPr>
            <p:extLst>
              <p:ext uri="{D42A27DB-BD31-4B8C-83A1-F6EECF244321}">
                <p14:modId xmlns:p14="http://schemas.microsoft.com/office/powerpoint/2010/main" val="3077049786"/>
              </p:ext>
            </p:extLst>
          </p:nvPr>
        </p:nvGraphicFramePr>
        <p:xfrm>
          <a:off x="8371708" y="1552396"/>
          <a:ext cx="1872343" cy="468521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 name="Chart 31">
            <a:extLst>
              <a:ext uri="{FF2B5EF4-FFF2-40B4-BE49-F238E27FC236}">
                <a16:creationId xmlns:a16="http://schemas.microsoft.com/office/drawing/2014/main" id="{BFC2418B-2486-D75F-29E3-38FA277F6E32}"/>
              </a:ext>
            </a:extLst>
          </p:cNvPr>
          <p:cNvGraphicFramePr/>
          <p:nvPr>
            <p:extLst>
              <p:ext uri="{D42A27DB-BD31-4B8C-83A1-F6EECF244321}">
                <p14:modId xmlns:p14="http://schemas.microsoft.com/office/powerpoint/2010/main" val="2923267454"/>
              </p:ext>
            </p:extLst>
          </p:nvPr>
        </p:nvGraphicFramePr>
        <p:xfrm>
          <a:off x="8363000" y="1561103"/>
          <a:ext cx="1889760" cy="1175657"/>
        </p:xfrm>
        <a:graphic>
          <a:graphicData uri="http://schemas.openxmlformats.org/drawingml/2006/chart">
            <c:chart xmlns:c="http://schemas.openxmlformats.org/drawingml/2006/chart" xmlns:r="http://schemas.openxmlformats.org/officeDocument/2006/relationships" r:id="rId10"/>
          </a:graphicData>
        </a:graphic>
      </p:graphicFrame>
      <p:sp>
        <p:nvSpPr>
          <p:cNvPr id="33" name="TextBox 32">
            <a:extLst>
              <a:ext uri="{FF2B5EF4-FFF2-40B4-BE49-F238E27FC236}">
                <a16:creationId xmlns:a16="http://schemas.microsoft.com/office/drawing/2014/main" id="{14FA0B4E-1DC5-EBD7-8EC2-20BFF9B4E4A1}"/>
              </a:ext>
            </a:extLst>
          </p:cNvPr>
          <p:cNvSpPr txBox="1"/>
          <p:nvPr/>
        </p:nvSpPr>
        <p:spPr>
          <a:xfrm>
            <a:off x="6501694" y="1480301"/>
            <a:ext cx="1876509" cy="460639"/>
          </a:xfrm>
          <a:prstGeom prst="rect">
            <a:avLst/>
          </a:prstGeom>
          <a:noFill/>
        </p:spPr>
        <p:txBody>
          <a:bodyPr wrap="square">
            <a:spAutoFit/>
          </a:bodyPr>
          <a:lstStyle/>
          <a:p>
            <a:pPr algn="ctr">
              <a:lnSpc>
                <a:spcPts val="1400"/>
              </a:lnSpc>
            </a:pPr>
            <a:r>
              <a:rPr lang="fi-FI" sz="1400" dirty="0">
                <a:solidFill>
                  <a:schemeClr val="tx1">
                    <a:lumMod val="75000"/>
                    <a:lumOff val="25000"/>
                  </a:schemeClr>
                </a:solidFill>
              </a:rPr>
              <a:t>Palyginimas su kitais Lietuvos miestais</a:t>
            </a:r>
            <a:endParaRPr lang="en-GB" sz="1400" dirty="0">
              <a:solidFill>
                <a:schemeClr val="tx1">
                  <a:lumMod val="75000"/>
                  <a:lumOff val="25000"/>
                </a:schemeClr>
              </a:solidFill>
            </a:endParaRPr>
          </a:p>
        </p:txBody>
      </p:sp>
      <p:sp>
        <p:nvSpPr>
          <p:cNvPr id="34" name="TextBox 33">
            <a:extLst>
              <a:ext uri="{FF2B5EF4-FFF2-40B4-BE49-F238E27FC236}">
                <a16:creationId xmlns:a16="http://schemas.microsoft.com/office/drawing/2014/main" id="{D5233F8E-DD65-52CF-7C2E-EC9FA3794135}"/>
              </a:ext>
            </a:extLst>
          </p:cNvPr>
          <p:cNvSpPr txBox="1"/>
          <p:nvPr/>
        </p:nvSpPr>
        <p:spPr>
          <a:xfrm>
            <a:off x="8371573" y="1402117"/>
            <a:ext cx="1876509" cy="640175"/>
          </a:xfrm>
          <a:prstGeom prst="rect">
            <a:avLst/>
          </a:prstGeom>
          <a:noFill/>
        </p:spPr>
        <p:txBody>
          <a:bodyPr wrap="square">
            <a:spAutoFit/>
          </a:bodyPr>
          <a:lstStyle/>
          <a:p>
            <a:pPr algn="ctr">
              <a:lnSpc>
                <a:spcPts val="1400"/>
              </a:lnSpc>
            </a:pPr>
            <a:r>
              <a:rPr lang="lt-LT" sz="1400" dirty="0">
                <a:solidFill>
                  <a:schemeClr val="tx1">
                    <a:lumMod val="75000"/>
                    <a:lumOff val="25000"/>
                  </a:schemeClr>
                </a:solidFill>
              </a:rPr>
              <a:t>Neringos rekomendacijos tikimybė</a:t>
            </a:r>
            <a:endParaRPr lang="en-GB" sz="1400" dirty="0">
              <a:solidFill>
                <a:schemeClr val="tx1">
                  <a:lumMod val="75000"/>
                  <a:lumOff val="25000"/>
                </a:schemeClr>
              </a:solidFill>
            </a:endParaRPr>
          </a:p>
        </p:txBody>
      </p:sp>
      <p:graphicFrame>
        <p:nvGraphicFramePr>
          <p:cNvPr id="2" name="Chart 1">
            <a:extLst>
              <a:ext uri="{FF2B5EF4-FFF2-40B4-BE49-F238E27FC236}">
                <a16:creationId xmlns:a16="http://schemas.microsoft.com/office/drawing/2014/main" id="{3C907C58-FD59-48E9-E10F-D7E81B1EA539}"/>
              </a:ext>
            </a:extLst>
          </p:cNvPr>
          <p:cNvGraphicFramePr/>
          <p:nvPr>
            <p:extLst>
              <p:ext uri="{D42A27DB-BD31-4B8C-83A1-F6EECF244321}">
                <p14:modId xmlns:p14="http://schemas.microsoft.com/office/powerpoint/2010/main" val="1599672010"/>
              </p:ext>
            </p:extLst>
          </p:nvPr>
        </p:nvGraphicFramePr>
        <p:xfrm>
          <a:off x="10242630" y="1552966"/>
          <a:ext cx="1872343" cy="468521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8" name="Chart 7">
            <a:extLst>
              <a:ext uri="{FF2B5EF4-FFF2-40B4-BE49-F238E27FC236}">
                <a16:creationId xmlns:a16="http://schemas.microsoft.com/office/drawing/2014/main" id="{8D39A8B7-2E38-B0B6-92B3-5CD4A9008F78}"/>
              </a:ext>
            </a:extLst>
          </p:cNvPr>
          <p:cNvGraphicFramePr/>
          <p:nvPr>
            <p:extLst>
              <p:ext uri="{D42A27DB-BD31-4B8C-83A1-F6EECF244321}">
                <p14:modId xmlns:p14="http://schemas.microsoft.com/office/powerpoint/2010/main" val="678766410"/>
              </p:ext>
            </p:extLst>
          </p:nvPr>
        </p:nvGraphicFramePr>
        <p:xfrm>
          <a:off x="10233922" y="1545771"/>
          <a:ext cx="1889760" cy="1175657"/>
        </p:xfrm>
        <a:graphic>
          <a:graphicData uri="http://schemas.openxmlformats.org/drawingml/2006/chart">
            <c:chart xmlns:c="http://schemas.openxmlformats.org/drawingml/2006/chart" xmlns:r="http://schemas.openxmlformats.org/officeDocument/2006/relationships" r:id="rId12"/>
          </a:graphicData>
        </a:graphic>
      </p:graphicFrame>
      <p:sp>
        <p:nvSpPr>
          <p:cNvPr id="18" name="TextBox 17">
            <a:extLst>
              <a:ext uri="{FF2B5EF4-FFF2-40B4-BE49-F238E27FC236}">
                <a16:creationId xmlns:a16="http://schemas.microsoft.com/office/drawing/2014/main" id="{81070C85-A9EA-D497-3F53-F178615C0A3C}"/>
              </a:ext>
            </a:extLst>
          </p:cNvPr>
          <p:cNvSpPr txBox="1"/>
          <p:nvPr/>
        </p:nvSpPr>
        <p:spPr>
          <a:xfrm>
            <a:off x="10236557" y="1418122"/>
            <a:ext cx="1876509" cy="453907"/>
          </a:xfrm>
          <a:prstGeom prst="rect">
            <a:avLst/>
          </a:prstGeom>
          <a:noFill/>
        </p:spPr>
        <p:txBody>
          <a:bodyPr wrap="square">
            <a:spAutoFit/>
          </a:bodyPr>
          <a:lstStyle/>
          <a:p>
            <a:pPr algn="ctr">
              <a:lnSpc>
                <a:spcPts val="1400"/>
              </a:lnSpc>
            </a:pPr>
            <a:r>
              <a:rPr lang="lt-LT" sz="1400" dirty="0">
                <a:solidFill>
                  <a:schemeClr val="tx1">
                    <a:lumMod val="75000"/>
                    <a:lumOff val="25000"/>
                  </a:schemeClr>
                </a:solidFill>
              </a:rPr>
              <a:t>Tikėtinas tolimesnis gyvenimas Neringoje</a:t>
            </a:r>
            <a:endParaRPr lang="en-GB" sz="1400" dirty="0">
              <a:solidFill>
                <a:schemeClr val="tx1">
                  <a:lumMod val="75000"/>
                  <a:lumOff val="25000"/>
                </a:schemeClr>
              </a:solidFill>
            </a:endParaRPr>
          </a:p>
        </p:txBody>
      </p:sp>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22</a:t>
            </a:fld>
            <a:endParaRPr lang="lt-LT"/>
          </a:p>
        </p:txBody>
      </p:sp>
      <p:sp>
        <p:nvSpPr>
          <p:cNvPr id="12" name="TextBox 11"/>
          <p:cNvSpPr txBox="1"/>
          <p:nvPr/>
        </p:nvSpPr>
        <p:spPr>
          <a:xfrm>
            <a:off x="487680" y="6214141"/>
            <a:ext cx="10276114" cy="707886"/>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lt-LT" sz="1000" dirty="0">
                <a:latin typeface="Calibri" panose="020F0502020204030204" pitchFamily="34" charset="0"/>
                <a:ea typeface="Times New Roman" panose="02020603050405020304" pitchFamily="18" charset="0"/>
              </a:rPr>
              <a:t>: </a:t>
            </a:r>
            <a:r>
              <a:rPr lang="lt-LT" sz="1000" dirty="0">
                <a:latin typeface="Calibri" panose="020F0502020204030204" pitchFamily="34" charset="0"/>
              </a:rPr>
              <a:t>Koks yra Neringos įvaizdis ir reputacija Neringos gyventojų tarpe?; Kiek bendrai esate patenkinta/(-</a:t>
            </a:r>
            <a:r>
              <a:rPr lang="lt-LT" sz="1000" dirty="0" err="1">
                <a:latin typeface="Calibri" panose="020F0502020204030204" pitchFamily="34" charset="0"/>
              </a:rPr>
              <a:t>as</a:t>
            </a:r>
            <a:r>
              <a:rPr lang="lt-LT" sz="1000" dirty="0">
                <a:latin typeface="Calibri" panose="020F0502020204030204" pitchFamily="34" charset="0"/>
              </a:rPr>
              <a:t>) gyvenimu Neringoje?; Kaip Jūs vertinate Neringoje teikiamų prekių ir paslaugų kokybę?; Lyginat Neringą su kitais Lietuvos miestais, tai yra geresnė ar blogesnė vieta gyventi?; Jeigu Jūsų draugai ar pažįstami šiandien prašytų patarimo, ar rekomenduotumėte Neringą, kaip vietą nuolatiniam gyvenimui?; Kiek tikėtina, kad ir ateityje liksite nuolatinis Neringos gyventojas?; </a:t>
            </a:r>
          </a:p>
          <a:p>
            <a:pPr algn="just"/>
            <a:r>
              <a:rPr lang="lt-LT" sz="1000" dirty="0">
                <a:latin typeface="Calibri" panose="020F0502020204030204" pitchFamily="34" charset="0"/>
                <a:ea typeface="Times New Roman" panose="02020603050405020304" pitchFamily="18" charset="0"/>
              </a:rPr>
              <a:t>N=207; 208; 204; 200; 193; 202</a:t>
            </a:r>
            <a:endParaRPr lang="lt-LT" sz="1050" i="1" dirty="0">
              <a:solidFill>
                <a:srgbClr val="8AA273"/>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7F2AE46-FA28-61AB-F9FE-105C81D4473B}"/>
              </a:ext>
            </a:extLst>
          </p:cNvPr>
          <p:cNvSpPr txBox="1"/>
          <p:nvPr/>
        </p:nvSpPr>
        <p:spPr>
          <a:xfrm>
            <a:off x="79514" y="2215311"/>
            <a:ext cx="681597" cy="276999"/>
          </a:xfrm>
          <a:prstGeom prst="rect">
            <a:avLst/>
          </a:prstGeom>
          <a:noFill/>
        </p:spPr>
        <p:txBody>
          <a:bodyPr wrap="none" rtlCol="0">
            <a:spAutoFit/>
          </a:bodyPr>
          <a:lstStyle/>
          <a:p>
            <a:r>
              <a:rPr lang="lt-LT" sz="1200" i="1" dirty="0"/>
              <a:t>Vidurkis</a:t>
            </a:r>
            <a:endParaRPr lang="lt-LT" i="1" dirty="0"/>
          </a:p>
        </p:txBody>
      </p:sp>
      <p:sp>
        <p:nvSpPr>
          <p:cNvPr id="6" name="Title 1">
            <a:extLst>
              <a:ext uri="{FF2B5EF4-FFF2-40B4-BE49-F238E27FC236}">
                <a16:creationId xmlns:a16="http://schemas.microsoft.com/office/drawing/2014/main" id="{505AA8EC-D2E7-A2A5-22AD-43BA3A676C1F}"/>
              </a:ext>
            </a:extLst>
          </p:cNvPr>
          <p:cNvSpPr txBox="1">
            <a:spLocks/>
          </p:cNvSpPr>
          <p:nvPr/>
        </p:nvSpPr>
        <p:spPr>
          <a:xfrm>
            <a:off x="506412" y="38100"/>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Pasitenkinimas gyvenimu Neringoje</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B65733A1-E455-918B-4FFF-EEAB8000378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graphicFrame>
        <p:nvGraphicFramePr>
          <p:cNvPr id="11" name="Chart 10">
            <a:extLst>
              <a:ext uri="{FF2B5EF4-FFF2-40B4-BE49-F238E27FC236}">
                <a16:creationId xmlns:a16="http://schemas.microsoft.com/office/drawing/2014/main" id="{A3A2AA6A-E54B-2A50-BEC4-0AFFB85D8875}"/>
              </a:ext>
            </a:extLst>
          </p:cNvPr>
          <p:cNvGraphicFramePr/>
          <p:nvPr>
            <p:extLst>
              <p:ext uri="{D42A27DB-BD31-4B8C-83A1-F6EECF244321}">
                <p14:modId xmlns:p14="http://schemas.microsoft.com/office/powerpoint/2010/main" val="4063299480"/>
              </p:ext>
            </p:extLst>
          </p:nvPr>
        </p:nvGraphicFramePr>
        <p:xfrm>
          <a:off x="4625587" y="1554480"/>
          <a:ext cx="1872343" cy="468521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3" name="Chart 12">
            <a:extLst>
              <a:ext uri="{FF2B5EF4-FFF2-40B4-BE49-F238E27FC236}">
                <a16:creationId xmlns:a16="http://schemas.microsoft.com/office/drawing/2014/main" id="{FE38D85C-FC22-525B-735D-E03E3A37C773}"/>
              </a:ext>
            </a:extLst>
          </p:cNvPr>
          <p:cNvGraphicFramePr/>
          <p:nvPr>
            <p:extLst>
              <p:ext uri="{D42A27DB-BD31-4B8C-83A1-F6EECF244321}">
                <p14:modId xmlns:p14="http://schemas.microsoft.com/office/powerpoint/2010/main" val="3458118068"/>
              </p:ext>
            </p:extLst>
          </p:nvPr>
        </p:nvGraphicFramePr>
        <p:xfrm>
          <a:off x="4616879" y="1563187"/>
          <a:ext cx="1889760" cy="1175657"/>
        </p:xfrm>
        <a:graphic>
          <a:graphicData uri="http://schemas.openxmlformats.org/drawingml/2006/chart">
            <c:chart xmlns:c="http://schemas.openxmlformats.org/drawingml/2006/chart" xmlns:r="http://schemas.openxmlformats.org/officeDocument/2006/relationships" r:id="rId15"/>
          </a:graphicData>
        </a:graphic>
      </p:graphicFrame>
      <p:sp>
        <p:nvSpPr>
          <p:cNvPr id="25" name="TextBox 24">
            <a:extLst>
              <a:ext uri="{FF2B5EF4-FFF2-40B4-BE49-F238E27FC236}">
                <a16:creationId xmlns:a16="http://schemas.microsoft.com/office/drawing/2014/main" id="{2182380C-F23C-87E2-B3C6-A338F69A905D}"/>
              </a:ext>
            </a:extLst>
          </p:cNvPr>
          <p:cNvSpPr txBox="1"/>
          <p:nvPr/>
        </p:nvSpPr>
        <p:spPr>
          <a:xfrm>
            <a:off x="4715688" y="1373523"/>
            <a:ext cx="1687919" cy="640175"/>
          </a:xfrm>
          <a:prstGeom prst="rect">
            <a:avLst/>
          </a:prstGeom>
          <a:noFill/>
        </p:spPr>
        <p:txBody>
          <a:bodyPr wrap="square">
            <a:spAutoFit/>
          </a:bodyPr>
          <a:lstStyle/>
          <a:p>
            <a:pPr algn="ctr">
              <a:lnSpc>
                <a:spcPts val="1400"/>
              </a:lnSpc>
            </a:pPr>
            <a:r>
              <a:rPr lang="lt-LT" sz="1400" dirty="0">
                <a:solidFill>
                  <a:schemeClr val="tx1">
                    <a:lumMod val="75000"/>
                    <a:lumOff val="25000"/>
                  </a:schemeClr>
                </a:solidFill>
              </a:rPr>
              <a:t>Neringoje teikiamų prekių ir paslaugų kokybė</a:t>
            </a:r>
            <a:endParaRPr lang="en-GB" sz="1400" dirty="0">
              <a:solidFill>
                <a:schemeClr val="tx1">
                  <a:lumMod val="75000"/>
                  <a:lumOff val="25000"/>
                </a:schemeClr>
              </a:solidFill>
            </a:endParaRPr>
          </a:p>
        </p:txBody>
      </p:sp>
      <p:sp>
        <p:nvSpPr>
          <p:cNvPr id="29" name="TextBox 28">
            <a:extLst>
              <a:ext uri="{FF2B5EF4-FFF2-40B4-BE49-F238E27FC236}">
                <a16:creationId xmlns:a16="http://schemas.microsoft.com/office/drawing/2014/main" id="{215AFAD9-2336-0D54-CDF3-364084FBE3AB}"/>
              </a:ext>
            </a:extLst>
          </p:cNvPr>
          <p:cNvSpPr txBox="1"/>
          <p:nvPr/>
        </p:nvSpPr>
        <p:spPr>
          <a:xfrm>
            <a:off x="64938" y="3401381"/>
            <a:ext cx="1469664" cy="461665"/>
          </a:xfrm>
          <a:prstGeom prst="rect">
            <a:avLst/>
          </a:prstGeom>
          <a:noFill/>
        </p:spPr>
        <p:txBody>
          <a:bodyPr wrap="square" rtlCol="0">
            <a:spAutoFit/>
          </a:bodyPr>
          <a:lstStyle/>
          <a:p>
            <a:r>
              <a:rPr lang="lt-LT" sz="1200" i="1" dirty="0"/>
              <a:t>Atsakymų pasiskirstymas</a:t>
            </a:r>
            <a:endParaRPr lang="lt-LT" i="1" dirty="0"/>
          </a:p>
        </p:txBody>
      </p:sp>
      <p:sp>
        <p:nvSpPr>
          <p:cNvPr id="41" name="TextBox 40">
            <a:extLst>
              <a:ext uri="{FF2B5EF4-FFF2-40B4-BE49-F238E27FC236}">
                <a16:creationId xmlns:a16="http://schemas.microsoft.com/office/drawing/2014/main" id="{F81BBD8F-A01A-957F-92A5-267B22A6591E}"/>
              </a:ext>
            </a:extLst>
          </p:cNvPr>
          <p:cNvSpPr txBox="1"/>
          <p:nvPr/>
        </p:nvSpPr>
        <p:spPr>
          <a:xfrm>
            <a:off x="457200" y="747623"/>
            <a:ext cx="11258550" cy="646331"/>
          </a:xfrm>
          <a:prstGeom prst="rect">
            <a:avLst/>
          </a:prstGeom>
          <a:noFill/>
        </p:spPr>
        <p:txBody>
          <a:bodyPr wrap="square">
            <a:spAutoFit/>
          </a:bodyPr>
          <a:lstStyle/>
          <a:p>
            <a:r>
              <a:rPr lang="lt-LT" dirty="0"/>
              <a:t>Vidutiniai vertinimai rodo pakankamą jaunų žmonių pasitenkinimą gyvenimu Neringoje, tačiau yra kritinių vietų į kurias reikėtų atsižvelgti, ypač galvojant apie tolesnį jaunų žmonių gyvenimą Neringoje.</a:t>
            </a:r>
            <a:endParaRPr lang="en-US" dirty="0"/>
          </a:p>
        </p:txBody>
      </p:sp>
    </p:spTree>
    <p:extLst>
      <p:ext uri="{BB962C8B-B14F-4D97-AF65-F5344CB8AC3E}">
        <p14:creationId xmlns:p14="http://schemas.microsoft.com/office/powerpoint/2010/main" val="1350788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23</a:t>
            </a:fld>
            <a:endParaRPr lang="lt-LT"/>
          </a:p>
        </p:txBody>
      </p:sp>
      <p:sp>
        <p:nvSpPr>
          <p:cNvPr id="15" name="Title 1">
            <a:extLst>
              <a:ext uri="{FF2B5EF4-FFF2-40B4-BE49-F238E27FC236}">
                <a16:creationId xmlns:a16="http://schemas.microsoft.com/office/drawing/2014/main" id="{A06560FA-E177-6BF2-1946-CE27DDE3E4B7}"/>
              </a:ext>
            </a:extLst>
          </p:cNvPr>
          <p:cNvSpPr txBox="1">
            <a:spLocks/>
          </p:cNvSpPr>
          <p:nvPr/>
        </p:nvSpPr>
        <p:spPr>
          <a:xfrm>
            <a:off x="505304" y="291952"/>
            <a:ext cx="9347823"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Gyventojų pasitenkinimo indeksas</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DEDE81E1-B6A8-AC7D-CF5D-8C4CD9420D5C}"/>
              </a:ext>
            </a:extLst>
          </p:cNvPr>
          <p:cNvGraphicFramePr/>
          <p:nvPr>
            <p:extLst>
              <p:ext uri="{D42A27DB-BD31-4B8C-83A1-F6EECF244321}">
                <p14:modId xmlns:p14="http://schemas.microsoft.com/office/powerpoint/2010/main" val="2611156103"/>
              </p:ext>
            </p:extLst>
          </p:nvPr>
        </p:nvGraphicFramePr>
        <p:xfrm>
          <a:off x="4178595" y="1520455"/>
          <a:ext cx="7814931" cy="4742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51A35C8-DB61-AB52-C95E-09B95F1BD5D7}"/>
              </a:ext>
            </a:extLst>
          </p:cNvPr>
          <p:cNvGraphicFramePr/>
          <p:nvPr>
            <p:extLst>
              <p:ext uri="{D42A27DB-BD31-4B8C-83A1-F6EECF244321}">
                <p14:modId xmlns:p14="http://schemas.microsoft.com/office/powerpoint/2010/main" val="3564034262"/>
              </p:ext>
            </p:extLst>
          </p:nvPr>
        </p:nvGraphicFramePr>
        <p:xfrm>
          <a:off x="510363" y="1502734"/>
          <a:ext cx="4380614" cy="4742121"/>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D19A06AC-7CF6-D1C7-71AA-F6A527231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2" name="TextBox 1">
            <a:extLst>
              <a:ext uri="{FF2B5EF4-FFF2-40B4-BE49-F238E27FC236}">
                <a16:creationId xmlns:a16="http://schemas.microsoft.com/office/drawing/2014/main" id="{453486C3-4F2E-91B5-AC8B-A5E6D10433A5}"/>
              </a:ext>
            </a:extLst>
          </p:cNvPr>
          <p:cNvSpPr txBox="1"/>
          <p:nvPr/>
        </p:nvSpPr>
        <p:spPr>
          <a:xfrm>
            <a:off x="466725" y="1033373"/>
            <a:ext cx="11258550" cy="923330"/>
          </a:xfrm>
          <a:prstGeom prst="rect">
            <a:avLst/>
          </a:prstGeom>
          <a:noFill/>
        </p:spPr>
        <p:txBody>
          <a:bodyPr wrap="square">
            <a:spAutoFit/>
          </a:bodyPr>
          <a:lstStyle/>
          <a:p>
            <a:pPr algn="just">
              <a:spcBef>
                <a:spcPts val="1200"/>
              </a:spcBef>
            </a:pPr>
            <a:r>
              <a:rPr lang="lt-LT" dirty="0"/>
              <a:t>Gyventojų pasitenkinimo indeksą</a:t>
            </a:r>
            <a:r>
              <a:rPr lang="lt-LT" sz="1800" dirty="0"/>
              <a:t> teigiamai veikia bendras pasitenkinimas gyvenimu Neringoje ir Neringos įvaizdžio bei reputacijos vertinimas. Neigiamai rodiklis yra veikiamas tikėtino tolesnio gyvenimo regione ir prekių, paslaugų kokybės vertinimo, palyginimo su gyvenimu kitose vietose bei rekomendacijos tikimybės. </a:t>
            </a:r>
          </a:p>
        </p:txBody>
      </p:sp>
    </p:spTree>
    <p:extLst>
      <p:ext uri="{BB962C8B-B14F-4D97-AF65-F5344CB8AC3E}">
        <p14:creationId xmlns:p14="http://schemas.microsoft.com/office/powerpoint/2010/main" val="2893178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24</a:t>
            </a:fld>
            <a:endParaRPr lang="lt-LT"/>
          </a:p>
        </p:txBody>
      </p:sp>
      <p:sp>
        <p:nvSpPr>
          <p:cNvPr id="15" name="Title 1">
            <a:extLst>
              <a:ext uri="{FF2B5EF4-FFF2-40B4-BE49-F238E27FC236}">
                <a16:creationId xmlns:a16="http://schemas.microsoft.com/office/drawing/2014/main" id="{A06560FA-E177-6BF2-1946-CE27DDE3E4B7}"/>
              </a:ext>
            </a:extLst>
          </p:cNvPr>
          <p:cNvSpPr txBox="1">
            <a:spLocks/>
          </p:cNvSpPr>
          <p:nvPr/>
        </p:nvSpPr>
        <p:spPr>
          <a:xfrm>
            <a:off x="505304" y="291952"/>
            <a:ext cx="934782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Gyventojų pasitenkinimo indekso palyginamas pagal gyvenamąją vietą</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DEDE81E1-B6A8-AC7D-CF5D-8C4CD9420D5C}"/>
              </a:ext>
            </a:extLst>
          </p:cNvPr>
          <p:cNvGraphicFramePr/>
          <p:nvPr>
            <p:extLst>
              <p:ext uri="{D42A27DB-BD31-4B8C-83A1-F6EECF244321}">
                <p14:modId xmlns:p14="http://schemas.microsoft.com/office/powerpoint/2010/main" val="3894179940"/>
              </p:ext>
            </p:extLst>
          </p:nvPr>
        </p:nvGraphicFramePr>
        <p:xfrm>
          <a:off x="4178595" y="1520455"/>
          <a:ext cx="7814931" cy="4742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51A35C8-DB61-AB52-C95E-09B95F1BD5D7}"/>
              </a:ext>
            </a:extLst>
          </p:cNvPr>
          <p:cNvGraphicFramePr/>
          <p:nvPr>
            <p:extLst>
              <p:ext uri="{D42A27DB-BD31-4B8C-83A1-F6EECF244321}">
                <p14:modId xmlns:p14="http://schemas.microsoft.com/office/powerpoint/2010/main" val="2844361927"/>
              </p:ext>
            </p:extLst>
          </p:nvPr>
        </p:nvGraphicFramePr>
        <p:xfrm>
          <a:off x="510363" y="1502734"/>
          <a:ext cx="4380614" cy="4742121"/>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D19A06AC-7CF6-D1C7-71AA-F6A527231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5" name="TextBox 4">
            <a:extLst>
              <a:ext uri="{FF2B5EF4-FFF2-40B4-BE49-F238E27FC236}">
                <a16:creationId xmlns:a16="http://schemas.microsoft.com/office/drawing/2014/main" id="{3F42D39D-816B-CF3F-F57A-144BA6C350AD}"/>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sp>
        <p:nvSpPr>
          <p:cNvPr id="2" name="TextBox 1">
            <a:extLst>
              <a:ext uri="{FF2B5EF4-FFF2-40B4-BE49-F238E27FC236}">
                <a16:creationId xmlns:a16="http://schemas.microsoft.com/office/drawing/2014/main" id="{093B6B1A-6D2D-87D5-A61A-8602B9E51B47}"/>
              </a:ext>
            </a:extLst>
          </p:cNvPr>
          <p:cNvSpPr txBox="1"/>
          <p:nvPr/>
        </p:nvSpPr>
        <p:spPr>
          <a:xfrm>
            <a:off x="466725" y="1061948"/>
            <a:ext cx="11258550" cy="646331"/>
          </a:xfrm>
          <a:prstGeom prst="rect">
            <a:avLst/>
          </a:prstGeom>
          <a:noFill/>
        </p:spPr>
        <p:txBody>
          <a:bodyPr wrap="square">
            <a:spAutoFit/>
          </a:bodyPr>
          <a:lstStyle/>
          <a:p>
            <a:pPr algn="just">
              <a:spcBef>
                <a:spcPts val="1200"/>
              </a:spcBef>
            </a:pPr>
            <a:r>
              <a:rPr lang="lt-LT" sz="1800" dirty="0"/>
              <a:t>Nors bendras</a:t>
            </a:r>
            <a:r>
              <a:rPr lang="lt-LT" dirty="0"/>
              <a:t> gyventojų pasitenkinimo indeksas tarp Neringoje gyvenančių nuolat ir tų kurie Neringoje gyvena dalį metų skiriasi paklaidos ribose, dalinai Neringoje gyvenantys jauni žmonės yra linkę gyvenimą Neringoje vertinti geriau.</a:t>
            </a:r>
            <a:endParaRPr lang="lt-LT" sz="1800" dirty="0"/>
          </a:p>
        </p:txBody>
      </p:sp>
    </p:spTree>
    <p:extLst>
      <p:ext uri="{BB962C8B-B14F-4D97-AF65-F5344CB8AC3E}">
        <p14:creationId xmlns:p14="http://schemas.microsoft.com/office/powerpoint/2010/main" val="1127919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25</a:t>
            </a:fld>
            <a:endParaRPr lang="lt-LT"/>
          </a:p>
        </p:txBody>
      </p:sp>
      <p:sp>
        <p:nvSpPr>
          <p:cNvPr id="15" name="Title 1">
            <a:extLst>
              <a:ext uri="{FF2B5EF4-FFF2-40B4-BE49-F238E27FC236}">
                <a16:creationId xmlns:a16="http://schemas.microsoft.com/office/drawing/2014/main" id="{A06560FA-E177-6BF2-1946-CE27DDE3E4B7}"/>
              </a:ext>
            </a:extLst>
          </p:cNvPr>
          <p:cNvSpPr txBox="1">
            <a:spLocks/>
          </p:cNvSpPr>
          <p:nvPr/>
        </p:nvSpPr>
        <p:spPr>
          <a:xfrm>
            <a:off x="505305" y="291952"/>
            <a:ext cx="9310500"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Gyventojų pasitenkinimo indekso palyginamas pagal vaikų turėjimą</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DEDE81E1-B6A8-AC7D-CF5D-8C4CD9420D5C}"/>
              </a:ext>
            </a:extLst>
          </p:cNvPr>
          <p:cNvGraphicFramePr/>
          <p:nvPr>
            <p:extLst>
              <p:ext uri="{D42A27DB-BD31-4B8C-83A1-F6EECF244321}">
                <p14:modId xmlns:p14="http://schemas.microsoft.com/office/powerpoint/2010/main" val="244197222"/>
              </p:ext>
            </p:extLst>
          </p:nvPr>
        </p:nvGraphicFramePr>
        <p:xfrm>
          <a:off x="4178595" y="1520455"/>
          <a:ext cx="7814931" cy="47421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751A35C8-DB61-AB52-C95E-09B95F1BD5D7}"/>
              </a:ext>
            </a:extLst>
          </p:cNvPr>
          <p:cNvGraphicFramePr/>
          <p:nvPr>
            <p:extLst>
              <p:ext uri="{D42A27DB-BD31-4B8C-83A1-F6EECF244321}">
                <p14:modId xmlns:p14="http://schemas.microsoft.com/office/powerpoint/2010/main" val="871286797"/>
              </p:ext>
            </p:extLst>
          </p:nvPr>
        </p:nvGraphicFramePr>
        <p:xfrm>
          <a:off x="510363" y="1502734"/>
          <a:ext cx="4380614" cy="4742121"/>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702DEE95-2C8B-FB5F-1285-9CD9865064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TextBox 2">
            <a:extLst>
              <a:ext uri="{FF2B5EF4-FFF2-40B4-BE49-F238E27FC236}">
                <a16:creationId xmlns:a16="http://schemas.microsoft.com/office/drawing/2014/main" id="{37B7CC18-59F8-B5CF-5A6C-8DFDE76B1BD2}"/>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25670B1A-4CB5-73D7-A852-8FEDCCA46239}"/>
              </a:ext>
            </a:extLst>
          </p:cNvPr>
          <p:cNvSpPr txBox="1"/>
          <p:nvPr/>
        </p:nvSpPr>
        <p:spPr>
          <a:xfrm>
            <a:off x="466725" y="1061948"/>
            <a:ext cx="11258550" cy="923330"/>
          </a:xfrm>
          <a:prstGeom prst="rect">
            <a:avLst/>
          </a:prstGeom>
          <a:noFill/>
        </p:spPr>
        <p:txBody>
          <a:bodyPr wrap="square">
            <a:spAutoFit/>
          </a:bodyPr>
          <a:lstStyle/>
          <a:p>
            <a:pPr algn="just">
              <a:spcBef>
                <a:spcPts val="1200"/>
              </a:spcBef>
            </a:pPr>
            <a:r>
              <a:rPr lang="lt-LT" dirty="0"/>
              <a:t>Gyventojų pasitenkinimo indeksas yra labai panašiai vertinamas tarp tų, kurie turi vaikų ir tų, kurie vaikų neturi. Vaikų turintys respondentai šiek tiek geriau vertina savo tikėtiną tolesnį gyvenimą Neringoje, o neturintys vaikų kiek geriau vertina Neringoje prieinamų prekių ir paslaugų kokybę, tačiau skirtumai nėra statistiškai reikšmingi.</a:t>
            </a:r>
            <a:endParaRPr lang="lt-LT" sz="1800" dirty="0"/>
          </a:p>
        </p:txBody>
      </p:sp>
    </p:spTree>
    <p:extLst>
      <p:ext uri="{BB962C8B-B14F-4D97-AF65-F5344CB8AC3E}">
        <p14:creationId xmlns:p14="http://schemas.microsoft.com/office/powerpoint/2010/main" val="1248322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26</a:t>
            </a:fld>
            <a:endParaRPr lang="lt-LT"/>
          </a:p>
        </p:txBody>
      </p:sp>
      <p:sp>
        <p:nvSpPr>
          <p:cNvPr id="12" name="TextBox 11"/>
          <p:cNvSpPr txBox="1"/>
          <p:nvPr/>
        </p:nvSpPr>
        <p:spPr>
          <a:xfrm>
            <a:off x="524904" y="6248977"/>
            <a:ext cx="9513618" cy="71558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lt-LT" sz="1000" dirty="0">
                <a:latin typeface="Calibri" panose="020F0502020204030204" pitchFamily="34" charset="0"/>
                <a:ea typeface="Times New Roman" panose="02020603050405020304" pitchFamily="18" charset="0"/>
              </a:rPr>
              <a:t>: </a:t>
            </a:r>
            <a:r>
              <a:rPr lang="lt-LT" sz="1000" dirty="0">
                <a:latin typeface="Calibri" panose="020F0502020204030204" pitchFamily="34" charset="0"/>
              </a:rPr>
              <a:t>Jeigu Jūsų draugai ar pažįstami šiandien prašytų patarimo, ar rekomenduotumėte Neringą, kaip vietą nuolatiniam gyvenimui?</a:t>
            </a:r>
          </a:p>
          <a:p>
            <a:pPr algn="just"/>
            <a:r>
              <a:rPr lang="lt-LT" sz="1000" b="1" dirty="0">
                <a:latin typeface="Calibri" panose="020F0502020204030204" pitchFamily="34" charset="0"/>
                <a:ea typeface="Times New Roman" panose="02020603050405020304" pitchFamily="18" charset="0"/>
              </a:rPr>
              <a:t>PASTABA</a:t>
            </a:r>
            <a:r>
              <a:rPr lang="lt-LT" sz="1000" dirty="0">
                <a:latin typeface="Calibri" panose="020F0502020204030204" pitchFamily="34" charset="0"/>
                <a:ea typeface="Times New Roman" panose="02020603050405020304" pitchFamily="18" charset="0"/>
              </a:rPr>
              <a:t>: Daugiau apie NPS indeksą </a:t>
            </a:r>
            <a:r>
              <a:rPr lang="en-GB" sz="1000" dirty="0"/>
              <a:t>Bain &amp; Company </a:t>
            </a:r>
            <a:r>
              <a:rPr lang="en-GB" sz="1000" dirty="0">
                <a:hlinkClick r:id="rId3"/>
              </a:rPr>
              <a:t>svetainėje</a:t>
            </a:r>
            <a:r>
              <a:rPr lang="lt-LT" sz="1000" dirty="0"/>
              <a:t> </a:t>
            </a:r>
            <a:endParaRPr lang="lt-LT" sz="1000" dirty="0">
              <a:latin typeface="Calibri" panose="020F0502020204030204" pitchFamily="34" charset="0"/>
              <a:ea typeface="Times New Roman" panose="02020603050405020304" pitchFamily="18" charset="0"/>
            </a:endParaRPr>
          </a:p>
          <a:p>
            <a:pPr algn="just"/>
            <a:r>
              <a:rPr lang="lt-LT" sz="1000" dirty="0">
                <a:latin typeface="Calibri" panose="020F0502020204030204" pitchFamily="34" charset="0"/>
                <a:ea typeface="Times New Roman" panose="02020603050405020304" pitchFamily="18" charset="0"/>
              </a:rPr>
              <a:t>N=193</a:t>
            </a:r>
          </a:p>
          <a:p>
            <a:pPr algn="just"/>
            <a:endParaRPr lang="lt-LT" sz="1050" i="1" dirty="0">
              <a:solidFill>
                <a:srgbClr val="8AA273"/>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AFEB1CB1-5057-CFCA-6FE1-6D2D1B9DA189}"/>
              </a:ext>
            </a:extLst>
          </p:cNvPr>
          <p:cNvSpPr txBox="1">
            <a:spLocks/>
          </p:cNvSpPr>
          <p:nvPr/>
        </p:nvSpPr>
        <p:spPr>
          <a:xfrm>
            <a:off x="505304" y="291952"/>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Neringos NPS indeksas</a:t>
            </a:r>
            <a:endParaRPr lang="en-GB" sz="3200" dirty="0">
              <a:solidFill>
                <a:srgbClr val="548235"/>
              </a:solidFill>
              <a:latin typeface="+mn-lt"/>
              <a:ea typeface="+mn-ea"/>
              <a:cs typeface="+mn-cs"/>
            </a:endParaRPr>
          </a:p>
        </p:txBody>
      </p:sp>
      <p:graphicFrame>
        <p:nvGraphicFramePr>
          <p:cNvPr id="7" name="Chart 6">
            <a:extLst>
              <a:ext uri="{FF2B5EF4-FFF2-40B4-BE49-F238E27FC236}">
                <a16:creationId xmlns:a16="http://schemas.microsoft.com/office/drawing/2014/main" id="{31AA9940-38DC-2739-65A9-E1BEFB46699F}"/>
              </a:ext>
            </a:extLst>
          </p:cNvPr>
          <p:cNvGraphicFramePr/>
          <p:nvPr>
            <p:extLst>
              <p:ext uri="{D42A27DB-BD31-4B8C-83A1-F6EECF244321}">
                <p14:modId xmlns:p14="http://schemas.microsoft.com/office/powerpoint/2010/main" val="3219145481"/>
              </p:ext>
            </p:extLst>
          </p:nvPr>
        </p:nvGraphicFramePr>
        <p:xfrm>
          <a:off x="7464055" y="1447800"/>
          <a:ext cx="4253024" cy="433014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C3C4FBB7-7B58-10E5-A792-77CC5D4BFFF9}"/>
              </a:ext>
            </a:extLst>
          </p:cNvPr>
          <p:cNvSpPr txBox="1"/>
          <p:nvPr/>
        </p:nvSpPr>
        <p:spPr>
          <a:xfrm>
            <a:off x="8080743" y="1799193"/>
            <a:ext cx="3030280" cy="369332"/>
          </a:xfrm>
          <a:prstGeom prst="rect">
            <a:avLst/>
          </a:prstGeom>
          <a:noFill/>
        </p:spPr>
        <p:txBody>
          <a:bodyPr wrap="square" rtlCol="0">
            <a:spAutoFit/>
          </a:bodyPr>
          <a:lstStyle/>
          <a:p>
            <a:pPr algn="ctr"/>
            <a:r>
              <a:rPr lang="lt-LT" i="1" dirty="0"/>
              <a:t>NPS</a:t>
            </a:r>
          </a:p>
        </p:txBody>
      </p:sp>
      <p:graphicFrame>
        <p:nvGraphicFramePr>
          <p:cNvPr id="9" name="Chart 8">
            <a:extLst>
              <a:ext uri="{FF2B5EF4-FFF2-40B4-BE49-F238E27FC236}">
                <a16:creationId xmlns:a16="http://schemas.microsoft.com/office/drawing/2014/main" id="{D012C067-B9DA-F2A9-D2E7-52C4C0DD5F62}"/>
              </a:ext>
            </a:extLst>
          </p:cNvPr>
          <p:cNvGraphicFramePr/>
          <p:nvPr>
            <p:extLst>
              <p:ext uri="{D42A27DB-BD31-4B8C-83A1-F6EECF244321}">
                <p14:modId xmlns:p14="http://schemas.microsoft.com/office/powerpoint/2010/main" val="3767172073"/>
              </p:ext>
            </p:extLst>
          </p:nvPr>
        </p:nvGraphicFramePr>
        <p:xfrm>
          <a:off x="533400" y="1461142"/>
          <a:ext cx="6505353" cy="4307833"/>
        </p:xfrm>
        <a:graphic>
          <a:graphicData uri="http://schemas.openxmlformats.org/drawingml/2006/chart">
            <c:chart xmlns:c="http://schemas.openxmlformats.org/drawingml/2006/chart" xmlns:r="http://schemas.openxmlformats.org/officeDocument/2006/relationships" r:id="rId5"/>
          </a:graphicData>
        </a:graphic>
      </p:graphicFrame>
      <p:pic>
        <p:nvPicPr>
          <p:cNvPr id="2" name="Picture 1">
            <a:extLst>
              <a:ext uri="{FF2B5EF4-FFF2-40B4-BE49-F238E27FC236}">
                <a16:creationId xmlns:a16="http://schemas.microsoft.com/office/drawing/2014/main" id="{875A7B48-6E6B-7B36-B176-A716A0CE6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5" name="TextBox 4">
            <a:extLst>
              <a:ext uri="{FF2B5EF4-FFF2-40B4-BE49-F238E27FC236}">
                <a16:creationId xmlns:a16="http://schemas.microsoft.com/office/drawing/2014/main" id="{7B9C86DA-693C-BEF8-F299-27DAA1B5DEE1}"/>
              </a:ext>
            </a:extLst>
          </p:cNvPr>
          <p:cNvSpPr txBox="1"/>
          <p:nvPr/>
        </p:nvSpPr>
        <p:spPr>
          <a:xfrm>
            <a:off x="466725" y="1033373"/>
            <a:ext cx="11258550" cy="923330"/>
          </a:xfrm>
          <a:prstGeom prst="rect">
            <a:avLst/>
          </a:prstGeom>
          <a:noFill/>
        </p:spPr>
        <p:txBody>
          <a:bodyPr wrap="square">
            <a:spAutoFit/>
          </a:bodyPr>
          <a:lstStyle/>
          <a:p>
            <a:r>
              <a:rPr lang="lt-LT" dirty="0"/>
              <a:t>NPS (Net </a:t>
            </a:r>
            <a:r>
              <a:rPr lang="lt-LT" dirty="0" err="1"/>
              <a:t>Promoter</a:t>
            </a:r>
            <a:r>
              <a:rPr lang="lt-LT" dirty="0"/>
              <a:t> </a:t>
            </a:r>
            <a:r>
              <a:rPr lang="lt-LT" dirty="0" err="1"/>
              <a:t>Score</a:t>
            </a:r>
            <a:r>
              <a:rPr lang="lt-LT" dirty="0"/>
              <a:t>) indeksas yra standartinis rodiklis, matuojantis lojalumą ir pasitenkinimą. Jis skaičiuojamas iš linkusių rekomenduoti (9-10 balų) arba „tvirtų rėmėjų“ atimant „nelinkusius rekomenduoti“ (0-6 balai). </a:t>
            </a:r>
          </a:p>
          <a:p>
            <a:r>
              <a:rPr lang="lt-LT" dirty="0"/>
              <a:t>Neigiamas NPS indeksas indikuoja tam tikrų spręstinų problemų buvimą.</a:t>
            </a:r>
            <a:endParaRPr lang="en-US" dirty="0"/>
          </a:p>
        </p:txBody>
      </p:sp>
    </p:spTree>
    <p:extLst>
      <p:ext uri="{BB962C8B-B14F-4D97-AF65-F5344CB8AC3E}">
        <p14:creationId xmlns:p14="http://schemas.microsoft.com/office/powerpoint/2010/main" val="7129270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DA6D4F5F-9761-3343-CC0E-D0BE620EC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TextBox 4">
            <a:extLst>
              <a:ext uri="{FF2B5EF4-FFF2-40B4-BE49-F238E27FC236}">
                <a16:creationId xmlns:a16="http://schemas.microsoft.com/office/drawing/2014/main" id="{8CDB556B-4675-40B6-A131-02C82CAEA5C1}"/>
              </a:ext>
            </a:extLst>
          </p:cNvPr>
          <p:cNvSpPr txBox="1"/>
          <p:nvPr/>
        </p:nvSpPr>
        <p:spPr>
          <a:xfrm>
            <a:off x="2284413" y="0"/>
            <a:ext cx="9797143"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extBox 1">
            <a:extLst>
              <a:ext uri="{FF2B5EF4-FFF2-40B4-BE49-F238E27FC236}">
                <a16:creationId xmlns:a16="http://schemas.microsoft.com/office/drawing/2014/main" id="{1782749F-803D-7DFE-C3A8-7E40504334AB}"/>
              </a:ext>
            </a:extLst>
          </p:cNvPr>
          <p:cNvSpPr txBox="1"/>
          <p:nvPr/>
        </p:nvSpPr>
        <p:spPr>
          <a:xfrm>
            <a:off x="6343650" y="3136612"/>
            <a:ext cx="4970463" cy="1077218"/>
          </a:xfrm>
          <a:prstGeom prst="rect">
            <a:avLst/>
          </a:prstGeom>
          <a:noFill/>
        </p:spPr>
        <p:txBody>
          <a:bodyPr wrap="square" rtlCol="0">
            <a:spAutoFit/>
          </a:bodyPr>
          <a:lstStyle/>
          <a:p>
            <a:r>
              <a:rPr lang="lt-LT" sz="3200" b="1" dirty="0">
                <a:solidFill>
                  <a:schemeClr val="accent6">
                    <a:lumMod val="75000"/>
                  </a:schemeClr>
                </a:solidFill>
                <a:latin typeface="+mj-lt"/>
                <a:cs typeface="Times New Roman" panose="02020603050405020304" pitchFamily="18" charset="0"/>
              </a:rPr>
              <a:t>Skirtingų gyvenimo aspektų vertinimas</a:t>
            </a:r>
            <a:endParaRPr lang="lt-LT" b="1" dirty="0">
              <a:solidFill>
                <a:schemeClr val="accent6">
                  <a:lumMod val="75000"/>
                </a:schemeClr>
              </a:solidFill>
              <a:latin typeface="+mj-lt"/>
              <a:cs typeface="Times New Roman" panose="02020603050405020304" pitchFamily="18" charset="0"/>
            </a:endParaRPr>
          </a:p>
        </p:txBody>
      </p:sp>
      <p:pic>
        <p:nvPicPr>
          <p:cNvPr id="6" name="Picture 5">
            <a:extLst>
              <a:ext uri="{FF2B5EF4-FFF2-40B4-BE49-F238E27FC236}">
                <a16:creationId xmlns:a16="http://schemas.microsoft.com/office/drawing/2014/main" id="{805CDB7B-0AFC-03CF-AB49-46735221B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1103317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28</a:t>
            </a:fld>
            <a:endParaRPr lang="lt-LT" dirty="0"/>
          </a:p>
        </p:txBody>
      </p:sp>
      <p:sp>
        <p:nvSpPr>
          <p:cNvPr id="12" name="TextBox 11"/>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Prašome įvertinti skirtingus gyvenimo Neringoje aspektus:</a:t>
            </a:r>
            <a:r>
              <a:rPr lang="en-US" sz="1000" dirty="0">
                <a:latin typeface="Calibri" panose="020F0502020204030204" pitchFamily="34" charset="0"/>
              </a:rPr>
              <a:t> </a:t>
            </a:r>
            <a:r>
              <a:rPr lang="lt-LT" sz="1000" dirty="0">
                <a:latin typeface="Calibri" panose="020F0502020204030204" pitchFamily="34" charset="0"/>
              </a:rPr>
              <a:t>Ikimokyklinis ugdymas; Pradinis ugdymas; Popamokiniai būreliai (gausa ir kokybė); Atmosfera mokykloje bendrai; Pagrindinis ugdymas; Mokytojų ir kitų švietimo specialistų kvalifikacijų lygis; Vidurinis ugdymas; Mokinių paruošimo lygis (lyginant su kitomis Lietuvos mokyklomis); Parengimas siekti tolesnio išsilavinimo / profesijos; </a:t>
            </a:r>
            <a:r>
              <a:rPr lang="fi-FI" sz="1000" dirty="0">
                <a:latin typeface="Calibri" panose="020F0502020204030204" pitchFamily="34" charset="0"/>
              </a:rPr>
              <a:t>Esama situacija kai Neringoje nėra 11-12 klasės</a:t>
            </a:r>
            <a:r>
              <a:rPr lang="lt-LT" sz="1000" dirty="0">
                <a:latin typeface="Calibri" panose="020F0502020204030204" pitchFamily="34" charset="0"/>
              </a:rPr>
              <a:t>;   </a:t>
            </a:r>
          </a:p>
          <a:p>
            <a:pPr algn="just"/>
            <a:r>
              <a:rPr lang="lt-LT" sz="1000" dirty="0">
                <a:latin typeface="Calibri" panose="020F0502020204030204" pitchFamily="34" charset="0"/>
                <a:ea typeface="Times New Roman" panose="02020603050405020304" pitchFamily="18" charset="0"/>
              </a:rPr>
              <a:t>N=163; 163; 162; 163; 163; 163; 163; 163; 163; 163</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631264775"/>
              </p:ext>
            </p:extLst>
          </p:nvPr>
        </p:nvGraphicFramePr>
        <p:xfrm>
          <a:off x="9732963"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1186376481"/>
              </p:ext>
            </p:extLst>
          </p:nvPr>
        </p:nvGraphicFramePr>
        <p:xfrm>
          <a:off x="499731" y="1447800"/>
          <a:ext cx="9376108"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10164763"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vertinimas: Švietimas</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F1E8B907-BB3A-D406-07A8-E4A87976A7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825332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29</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39700"/>
            <a:ext cx="993565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vertinimo palyginamas: Švietimas</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1579122742"/>
              </p:ext>
            </p:extLst>
          </p:nvPr>
        </p:nvGraphicFramePr>
        <p:xfrm>
          <a:off x="452846" y="1268413"/>
          <a:ext cx="5721531" cy="50561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3110500509"/>
              </p:ext>
            </p:extLst>
          </p:nvPr>
        </p:nvGraphicFramePr>
        <p:xfrm>
          <a:off x="6096000" y="1268413"/>
          <a:ext cx="5721531" cy="505618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97EB9E2-527B-2BE5-B4AF-EBD28CE415D6}"/>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5230E528-3848-74D3-2B87-9E208AB7B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1535348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25000" b="-5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15937" y="322732"/>
            <a:ext cx="11268075"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TYRIMO INFORMACIJA</a:t>
            </a:r>
          </a:p>
        </p:txBody>
      </p:sp>
      <p:sp>
        <p:nvSpPr>
          <p:cNvPr id="3" name="Subtitle 2"/>
          <p:cNvSpPr>
            <a:spLocks noGrp="1"/>
          </p:cNvSpPr>
          <p:nvPr>
            <p:ph type="subTitle" idx="1"/>
          </p:nvPr>
        </p:nvSpPr>
        <p:spPr>
          <a:xfrm>
            <a:off x="532861" y="1700213"/>
            <a:ext cx="11216227" cy="4140148"/>
          </a:xfrm>
        </p:spPr>
        <p:txBody>
          <a:bodyPr>
            <a:normAutofit/>
          </a:bodyPr>
          <a:lstStyle/>
          <a:p>
            <a:pPr algn="just" fontAlgn="t">
              <a:spcBef>
                <a:spcPts val="1800"/>
              </a:spcBef>
            </a:pPr>
            <a:r>
              <a:rPr lang="lt-LT" sz="2000" dirty="0">
                <a:solidFill>
                  <a:schemeClr val="accent6">
                    <a:lumMod val="75000"/>
                  </a:schemeClr>
                </a:solidFill>
                <a:cs typeface="Times New Roman" panose="02020603050405020304" pitchFamily="18" charset="0"/>
              </a:rPr>
              <a:t>2024 m. Neringos savivaldybės jaunimo ir jaunų šeimų problematikai nustatyti buvo atlikta studija sudaryta iš dviejų dalių:</a:t>
            </a:r>
          </a:p>
          <a:p>
            <a:pPr marL="342900" indent="-342900" algn="just" fontAlgn="t">
              <a:spcBef>
                <a:spcPts val="1800"/>
              </a:spcBef>
              <a:buFont typeface="Arial" panose="020B0604020202020204" pitchFamily="34" charset="0"/>
              <a:buChar char="•"/>
            </a:pPr>
            <a:r>
              <a:rPr lang="lt-LT" sz="2000" b="1" dirty="0">
                <a:solidFill>
                  <a:schemeClr val="accent6">
                    <a:lumMod val="75000"/>
                  </a:schemeClr>
                </a:solidFill>
                <a:cs typeface="Times New Roman" panose="02020603050405020304" pitchFamily="18" charset="0"/>
              </a:rPr>
              <a:t>Kokybinis tyrimo etapas</a:t>
            </a:r>
            <a:r>
              <a:rPr lang="lt-LT" sz="2000" dirty="0">
                <a:solidFill>
                  <a:schemeClr val="accent6">
                    <a:lumMod val="75000"/>
                  </a:schemeClr>
                </a:solidFill>
                <a:cs typeface="Times New Roman" panose="02020603050405020304" pitchFamily="18" charset="0"/>
              </a:rPr>
              <a:t>: 2024 m. vasario 28-29 d. atliktos dvi virtualios dviejų valandų trukmės fokusuotos grupinės diskusijos su 25-36 metų nuolatiniais bei ne visus metus Neringoje gyvenančias. Diskusijų tikslas suprasti su kokias iššūkiais Neringoje susiduria jaunimas ir jaunos šeimos bei pasiruoški kiekybiniam tyrimo etapui. Diskusijose dalyvavo 12 respondentų, kurių amžius 25-36 m. </a:t>
            </a:r>
            <a:r>
              <a:rPr lang="en-US" sz="2000" dirty="0">
                <a:solidFill>
                  <a:schemeClr val="accent6">
                    <a:lumMod val="75000"/>
                  </a:schemeClr>
                </a:solidFill>
                <a:cs typeface="Times New Roman" panose="02020603050405020304" pitchFamily="18" charset="0"/>
              </a:rPr>
              <a:t>I</a:t>
            </a:r>
            <a:r>
              <a:rPr lang="lt-LT" sz="2000" dirty="0">
                <a:solidFill>
                  <a:schemeClr val="accent6">
                    <a:lumMod val="75000"/>
                  </a:schemeClr>
                </a:solidFill>
                <a:cs typeface="Times New Roman" panose="02020603050405020304" pitchFamily="18" charset="0"/>
              </a:rPr>
              <a:t>š jų 7 vyrai, 5 moterys; 6 nuolatiniai Neringos gyventojai ir 6 Neringoje gyvena dalį metų.</a:t>
            </a:r>
          </a:p>
          <a:p>
            <a:pPr marL="342900" indent="-342900" algn="just" fontAlgn="t">
              <a:spcBef>
                <a:spcPts val="1800"/>
              </a:spcBef>
              <a:buFont typeface="Arial" panose="020B0604020202020204" pitchFamily="34" charset="0"/>
              <a:buChar char="•"/>
            </a:pPr>
            <a:r>
              <a:rPr lang="lt-LT" sz="2000" b="1" dirty="0">
                <a:solidFill>
                  <a:schemeClr val="accent6">
                    <a:lumMod val="75000"/>
                  </a:schemeClr>
                </a:solidFill>
                <a:cs typeface="Times New Roman" panose="02020603050405020304" pitchFamily="18" charset="0"/>
              </a:rPr>
              <a:t>Kiekybinis tyrimo etapas: </a:t>
            </a:r>
            <a:r>
              <a:rPr lang="lt-LT" sz="2000" dirty="0">
                <a:solidFill>
                  <a:schemeClr val="accent6">
                    <a:lumMod val="75000"/>
                  </a:schemeClr>
                </a:solidFill>
                <a:cs typeface="Times New Roman" panose="02020603050405020304" pitchFamily="18" charset="0"/>
              </a:rPr>
              <a:t>2024 m. balandžio-gegužės mėnesiais vykdyta virtuali 16-36 metų nuolatinių bei dalį metų Neringoje gyvenančių asmenų apklausa. Apklausos klausimynas sudarytas remiantis kokybinių diskusijų medžiaga bei Jaunimo reikalų departamento prie Socialinės apsaugos ir darbo ministerijos parengta metodika, reikalinga jaunimo problematikos tyrimams savivaldybėse atlikti. Iš viso apklausoje sudalyvavo 223 respondentai, iš jų 96 gyvenantys nuolat, 127 gyvenantys dalį metų; 79 vyrai, 144 moterys;</a:t>
            </a:r>
          </a:p>
          <a:p>
            <a:pPr marL="342900" indent="-342900" algn="just" fontAlgn="t">
              <a:spcBef>
                <a:spcPts val="1800"/>
              </a:spcBef>
              <a:buFont typeface="Arial" panose="020B0604020202020204" pitchFamily="34" charset="0"/>
              <a:buChar char="•"/>
            </a:pPr>
            <a:endParaRPr lang="lt-LT" sz="2000" dirty="0">
              <a:solidFill>
                <a:schemeClr val="accent6">
                  <a:lumMod val="75000"/>
                </a:schemeClr>
              </a:solidFill>
              <a:cs typeface="Times New Roman" panose="02020603050405020304" pitchFamily="18" charset="0"/>
            </a:endParaRPr>
          </a:p>
          <a:p>
            <a:pPr algn="just"/>
            <a:endParaRPr lang="lt-LT" sz="2000" dirty="0">
              <a:solidFill>
                <a:srgbClr val="FF0000"/>
              </a:solidFill>
              <a:cs typeface="Times New Roman" panose="02020603050405020304" pitchFamily="18" charset="0"/>
            </a:endParaRPr>
          </a:p>
          <a:p>
            <a:pPr algn="just"/>
            <a:endParaRPr lang="lt-LT" sz="2000" dirty="0">
              <a:solidFill>
                <a:srgbClr val="FF0000"/>
              </a:solidFill>
              <a:cs typeface="Times New Roman" panose="02020603050405020304" pitchFamily="18" charset="0"/>
            </a:endParaRPr>
          </a:p>
          <a:p>
            <a:endParaRPr lang="en-GB" sz="2000" dirty="0">
              <a:solidFill>
                <a:schemeClr val="accent6">
                  <a:lumMod val="75000"/>
                </a:schemeClr>
              </a:solidFill>
              <a:cs typeface="Times New Roman" panose="02020603050405020304" pitchFamily="18" charset="0"/>
            </a:endParaRPr>
          </a:p>
        </p:txBody>
      </p:sp>
      <p:sp>
        <p:nvSpPr>
          <p:cNvPr id="7" name="Slide Number Placeholder 3">
            <a:extLst>
              <a:ext uri="{FF2B5EF4-FFF2-40B4-BE49-F238E27FC236}">
                <a16:creationId xmlns:a16="http://schemas.microsoft.com/office/drawing/2014/main" id="{FAF8F08B-062E-C5D1-F58E-0ADB724E442D}"/>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3</a:t>
            </a:fld>
            <a:endParaRPr lang="lt-LT"/>
          </a:p>
        </p:txBody>
      </p:sp>
      <p:pic>
        <p:nvPicPr>
          <p:cNvPr id="4" name="Picture 3">
            <a:extLst>
              <a:ext uri="{FF2B5EF4-FFF2-40B4-BE49-F238E27FC236}">
                <a16:creationId xmlns:a16="http://schemas.microsoft.com/office/drawing/2014/main" id="{FA46DB4A-1631-083E-27E1-4908A84D5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398510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30</a:t>
            </a:fld>
            <a:endParaRPr lang="lt-LT" dirty="0"/>
          </a:p>
        </p:txBody>
      </p:sp>
      <p:sp>
        <p:nvSpPr>
          <p:cNvPr id="12" name="TextBox 11"/>
          <p:cNvSpPr txBox="1"/>
          <p:nvPr/>
        </p:nvSpPr>
        <p:spPr>
          <a:xfrm>
            <a:off x="503637" y="6165922"/>
            <a:ext cx="10277777" cy="553998"/>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Prašome įvertinti skirtingus gyvenimo Neringoje aspektus: Paplūdimių kokybė ir jų priežiūra; Pėsčiųjų pasivaikščiojimo takai; Dviračių takai; Viešasis transportas (perkėlų ir autobusų darbas); Kelio Smiltynė – Nida kokybė;</a:t>
            </a:r>
          </a:p>
          <a:p>
            <a:pPr algn="just"/>
            <a:r>
              <a:rPr lang="lt-LT" sz="1000" dirty="0">
                <a:latin typeface="Calibri" panose="020F0502020204030204" pitchFamily="34" charset="0"/>
                <a:ea typeface="Times New Roman" panose="02020603050405020304" pitchFamily="18" charset="0"/>
              </a:rPr>
              <a:t>N=164; 164; 164; 165; 165</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3107425930"/>
              </p:ext>
            </p:extLst>
          </p:nvPr>
        </p:nvGraphicFramePr>
        <p:xfrm>
          <a:off x="9732963"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4167082921"/>
              </p:ext>
            </p:extLst>
          </p:nvPr>
        </p:nvGraphicFramePr>
        <p:xfrm>
          <a:off x="499731" y="1447800"/>
          <a:ext cx="9376108"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10164763"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vertinimas: Infrastruktūra</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38009CF7-AC7D-0AAB-5F2A-34D985609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60271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31</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39700"/>
            <a:ext cx="934782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vertinimo palyginamas: Infrastruktūra</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2896159768"/>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2781725545"/>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65E8108E-8043-60D6-7482-1C2AC4D97B14}"/>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F8AAAC11-D6D0-AB56-6745-6B0E7E91F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929612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32</a:t>
            </a:fld>
            <a:endParaRPr lang="lt-LT" dirty="0"/>
          </a:p>
        </p:txBody>
      </p:sp>
      <p:sp>
        <p:nvSpPr>
          <p:cNvPr id="12" name="TextBox 11"/>
          <p:cNvSpPr txBox="1"/>
          <p:nvPr/>
        </p:nvSpPr>
        <p:spPr>
          <a:xfrm>
            <a:off x="503637" y="6165922"/>
            <a:ext cx="8989987" cy="553998"/>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Prašome įvertinti skirtingus gyvenimo Neringoje aspektus: Darbų pasiūla vasaros sezono metu; Sąlygos nuotoliniam darbui; Sąlygos kurti savo verslą;  </a:t>
            </a:r>
          </a:p>
          <a:p>
            <a:pPr algn="just"/>
            <a:r>
              <a:rPr lang="lt-LT" sz="1000" dirty="0">
                <a:latin typeface="Calibri" panose="020F0502020204030204" pitchFamily="34" charset="0"/>
              </a:rPr>
              <a:t>Galimybės turėti gerai apmokamą darbą; Aukštos kvalifikacijos specialistų pasiūla, prieinamumas; </a:t>
            </a:r>
            <a:r>
              <a:rPr lang="it-IT" sz="1000" dirty="0">
                <a:latin typeface="Calibri" panose="020F0502020204030204" pitchFamily="34" charset="0"/>
              </a:rPr>
              <a:t>Darbų pasiūla ne sezono metu</a:t>
            </a:r>
            <a:r>
              <a:rPr lang="lt-LT" sz="1000" dirty="0">
                <a:latin typeface="Calibri" panose="020F0502020204030204" pitchFamily="34" charset="0"/>
              </a:rPr>
              <a:t>; </a:t>
            </a:r>
          </a:p>
          <a:p>
            <a:pPr algn="just"/>
            <a:r>
              <a:rPr lang="lt-LT" sz="1000" dirty="0">
                <a:latin typeface="Calibri" panose="020F0502020204030204" pitchFamily="34" charset="0"/>
                <a:ea typeface="Times New Roman" panose="02020603050405020304" pitchFamily="18" charset="0"/>
              </a:rPr>
              <a:t>N=166</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3163179948"/>
              </p:ext>
            </p:extLst>
          </p:nvPr>
        </p:nvGraphicFramePr>
        <p:xfrm>
          <a:off x="7975879"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3689321298"/>
              </p:ext>
            </p:extLst>
          </p:nvPr>
        </p:nvGraphicFramePr>
        <p:xfrm>
          <a:off x="499731" y="1447800"/>
          <a:ext cx="7469893"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8111844"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vertinimas: Darbas</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838AB956-F9C2-B31A-5EB9-18A617B304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9" name="Rectangle 8">
            <a:extLst>
              <a:ext uri="{FF2B5EF4-FFF2-40B4-BE49-F238E27FC236}">
                <a16:creationId xmlns:a16="http://schemas.microsoft.com/office/drawing/2014/main" id="{E08D207E-293B-519B-08D3-7F0F2D298830}"/>
              </a:ext>
            </a:extLst>
          </p:cNvPr>
          <p:cNvSpPr/>
          <p:nvPr/>
        </p:nvSpPr>
        <p:spPr>
          <a:xfrm>
            <a:off x="9502588" y="0"/>
            <a:ext cx="2689412" cy="6858000"/>
          </a:xfrm>
          <a:prstGeom prst="rect">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000" dirty="0"/>
              <a:t>Palyginimas su 2011 m. jaunimo problematikos tyrimu Neringos savivaldybėje</a:t>
            </a:r>
          </a:p>
          <a:p>
            <a:pPr algn="ctr"/>
            <a:endParaRPr lang="lt-LT" sz="2000" dirty="0"/>
          </a:p>
          <a:p>
            <a:pPr algn="ctr"/>
            <a:r>
              <a:rPr lang="lt-LT" sz="1400" dirty="0"/>
              <a:t>2011 m. Neringos jaunimo buvo prašyta įvertinti teiginį „Jaunam žmogui labai sunku gauti darbą Neringoje“:</a:t>
            </a:r>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r>
              <a:rPr lang="lt-LT" sz="1400" dirty="0"/>
              <a:t>Lyginant atsakymų pasiskirstymą su 55% respondentų, kurie 2024 m. jaunimo galimybes turėti gerai apmokamą darbą vertina blogai arba labai blogai, galima teigti, kad darbo rinkos situacija jaunų Neringiškių nuomone iš esmės nepakito</a:t>
            </a:r>
            <a:endParaRPr lang="lt-LT" dirty="0"/>
          </a:p>
        </p:txBody>
      </p:sp>
      <p:graphicFrame>
        <p:nvGraphicFramePr>
          <p:cNvPr id="10" name="Chart 9">
            <a:extLst>
              <a:ext uri="{FF2B5EF4-FFF2-40B4-BE49-F238E27FC236}">
                <a16:creationId xmlns:a16="http://schemas.microsoft.com/office/drawing/2014/main" id="{953213B9-AC5D-F266-1A45-4CCE496BB59A}"/>
              </a:ext>
            </a:extLst>
          </p:cNvPr>
          <p:cNvGraphicFramePr/>
          <p:nvPr>
            <p:extLst>
              <p:ext uri="{D42A27DB-BD31-4B8C-83A1-F6EECF244321}">
                <p14:modId xmlns:p14="http://schemas.microsoft.com/office/powerpoint/2010/main" val="1658693673"/>
              </p:ext>
            </p:extLst>
          </p:nvPr>
        </p:nvGraphicFramePr>
        <p:xfrm>
          <a:off x="9547412" y="2644587"/>
          <a:ext cx="2644588" cy="218738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87970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33</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39700"/>
            <a:ext cx="935715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vertinimo palyginamas: Darbas</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4166092892"/>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3646714679"/>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B0F77027-0156-B2CB-12D3-086385A88542}"/>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AD86E079-6888-7D56-8B91-3ED248306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4671106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34</a:t>
            </a:fld>
            <a:endParaRPr lang="lt-LT" dirty="0"/>
          </a:p>
        </p:txBody>
      </p:sp>
      <p:sp>
        <p:nvSpPr>
          <p:cNvPr id="12" name="TextBox 11"/>
          <p:cNvSpPr txBox="1"/>
          <p:nvPr/>
        </p:nvSpPr>
        <p:spPr>
          <a:xfrm>
            <a:off x="503637" y="6165922"/>
            <a:ext cx="8989987" cy="707886"/>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Prašome įvertinti skirtingus gyvenimo Neringoje aspektus: Sąlygos oriai gyventi už gaunamas pajamas; Komunaliniai būsto mokesčiai lyginant su kitais Lietuvos miestais; Sąlygos atnaujinti, renovuoti savo būstą; Socialinio būsto skyrimo tvarka; Būsto, nekilnojamo turo kainos / būsto prieinamumas Neringoje; Galimybės Neringoje įsigyti būstą jaunai neringiškių šeimai; </a:t>
            </a:r>
          </a:p>
          <a:p>
            <a:pPr algn="just"/>
            <a:r>
              <a:rPr lang="lt-LT" sz="1000" dirty="0">
                <a:latin typeface="Calibri" panose="020F0502020204030204" pitchFamily="34" charset="0"/>
                <a:ea typeface="Times New Roman" panose="02020603050405020304" pitchFamily="18" charset="0"/>
              </a:rPr>
              <a:t>N=165; 165; 165; 164; 165; 165</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4283442946"/>
              </p:ext>
            </p:extLst>
          </p:nvPr>
        </p:nvGraphicFramePr>
        <p:xfrm>
          <a:off x="7975882"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3617401980"/>
              </p:ext>
            </p:extLst>
          </p:nvPr>
        </p:nvGraphicFramePr>
        <p:xfrm>
          <a:off x="499732" y="1447800"/>
          <a:ext cx="7487822"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8111845"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935715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vertinimas: Gyvenimo sąlygos</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A4DF02D4-7AEE-8813-7948-E5E5C28B7B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10" name="Rectangle 9">
            <a:extLst>
              <a:ext uri="{FF2B5EF4-FFF2-40B4-BE49-F238E27FC236}">
                <a16:creationId xmlns:a16="http://schemas.microsoft.com/office/drawing/2014/main" id="{96E05498-52CA-1656-94FF-030BA2C367F9}"/>
              </a:ext>
            </a:extLst>
          </p:cNvPr>
          <p:cNvSpPr/>
          <p:nvPr/>
        </p:nvSpPr>
        <p:spPr>
          <a:xfrm>
            <a:off x="9502588" y="0"/>
            <a:ext cx="2689412" cy="6858000"/>
          </a:xfrm>
          <a:prstGeom prst="rect">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000" dirty="0"/>
              <a:t>Palyginimas su 2011 m. jaunimo problematikos tyrimu Neringos savivaldybėje</a:t>
            </a:r>
          </a:p>
          <a:p>
            <a:pPr algn="ctr"/>
            <a:endParaRPr lang="lt-LT" sz="2000" dirty="0"/>
          </a:p>
          <a:p>
            <a:pPr algn="ctr"/>
            <a:r>
              <a:rPr lang="lt-LT" sz="1400" dirty="0"/>
              <a:t>2011 m. Neringos jaunimo buvo prašyta įvertinti teiginį „Jaunam žmogui labai sunku įsigyti būstą Neringoje“:</a:t>
            </a:r>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r>
              <a:rPr lang="lt-LT" sz="1400" dirty="0"/>
              <a:t>Lyginant atsakymų pasiskirstymą su 79% respondentų, kurie 2024 m. NT prieinamumą vertina blogai arba labai blogai ir tik 3% respondentų, kurie šį aspektą vertina teigiamai, galima teigti, kad jaunų Neringiškių galimybės požiūris į NT prieinamumą nuo 2011 m. suprastėjo.</a:t>
            </a:r>
            <a:endParaRPr lang="lt-LT" dirty="0"/>
          </a:p>
        </p:txBody>
      </p:sp>
      <p:graphicFrame>
        <p:nvGraphicFramePr>
          <p:cNvPr id="11" name="Chart 10">
            <a:extLst>
              <a:ext uri="{FF2B5EF4-FFF2-40B4-BE49-F238E27FC236}">
                <a16:creationId xmlns:a16="http://schemas.microsoft.com/office/drawing/2014/main" id="{403792B4-F5CC-0362-88BF-A756B2571FB1}"/>
              </a:ext>
            </a:extLst>
          </p:cNvPr>
          <p:cNvGraphicFramePr/>
          <p:nvPr>
            <p:extLst>
              <p:ext uri="{D42A27DB-BD31-4B8C-83A1-F6EECF244321}">
                <p14:modId xmlns:p14="http://schemas.microsoft.com/office/powerpoint/2010/main" val="1188685558"/>
              </p:ext>
            </p:extLst>
          </p:nvPr>
        </p:nvGraphicFramePr>
        <p:xfrm>
          <a:off x="9547412" y="2644587"/>
          <a:ext cx="2644588" cy="218738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039938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35</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39700"/>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vertinimo palyginamas: Gyvenimo sąlygos</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2566521848"/>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2850798239"/>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2F5A7B3D-3DB7-7172-72FE-0BA4D4275980}"/>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DA755B25-28C9-2D10-E98E-5D0F4B4AE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1579437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36</a:t>
            </a:fld>
            <a:endParaRPr lang="lt-LT" dirty="0"/>
          </a:p>
        </p:txBody>
      </p:sp>
      <p:sp>
        <p:nvSpPr>
          <p:cNvPr id="12" name="TextBox 11"/>
          <p:cNvSpPr txBox="1"/>
          <p:nvPr/>
        </p:nvSpPr>
        <p:spPr>
          <a:xfrm>
            <a:off x="503637" y="6165922"/>
            <a:ext cx="10277777" cy="553998"/>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b="1" dirty="0">
                <a:latin typeface="Calibri" panose="020F0502020204030204" pitchFamily="34" charset="0"/>
                <a:ea typeface="Times New Roman" panose="02020603050405020304" pitchFamily="18" charset="0"/>
              </a:rPr>
              <a:t>:</a:t>
            </a:r>
            <a:r>
              <a:rPr lang="lt-LT" sz="1000" b="1" dirty="0">
                <a:latin typeface="Calibri" panose="020F0502020204030204" pitchFamily="34" charset="0"/>
                <a:ea typeface="Times New Roman" panose="02020603050405020304" pitchFamily="18" charset="0"/>
              </a:rPr>
              <a:t> </a:t>
            </a:r>
            <a:r>
              <a:rPr lang="lt-LT" sz="1000" dirty="0">
                <a:latin typeface="Calibri" panose="020F0502020204030204" pitchFamily="34" charset="0"/>
              </a:rPr>
              <a:t>Prašome įvertinti skirtingus gyvenimo Neringoje aspektus: </a:t>
            </a:r>
            <a:r>
              <a:rPr lang="lt-LT" sz="1000" dirty="0">
                <a:latin typeface="Calibri" panose="020F0502020204030204" pitchFamily="34" charset="0"/>
                <a:ea typeface="Times New Roman" panose="02020603050405020304" pitchFamily="18" charset="0"/>
              </a:rPr>
              <a:t>Fizinė jaunų neringiškių sveikata</a:t>
            </a:r>
            <a:r>
              <a:rPr lang="lt-LT" sz="1000" dirty="0">
                <a:latin typeface="Calibri" panose="020F0502020204030204" pitchFamily="34" charset="0"/>
              </a:rPr>
              <a:t>; Jaunų neringiškių lytinis išprusimas, šeimos planavimo įgūdžiai; Emocinė jaunų neringiškių sveikata; Medicininių paslaugų prieinamumas; Psichologinės pagalbos prieinamumas; </a:t>
            </a:r>
          </a:p>
          <a:p>
            <a:pPr algn="just"/>
            <a:r>
              <a:rPr lang="lt-LT" sz="1000" dirty="0">
                <a:latin typeface="Calibri" panose="020F0502020204030204" pitchFamily="34" charset="0"/>
                <a:ea typeface="Times New Roman" panose="02020603050405020304" pitchFamily="18" charset="0"/>
              </a:rPr>
              <a:t>N=166; 166; 166; 165; 166; </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2112712955"/>
              </p:ext>
            </p:extLst>
          </p:nvPr>
        </p:nvGraphicFramePr>
        <p:xfrm>
          <a:off x="9732963"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637132937"/>
              </p:ext>
            </p:extLst>
          </p:nvPr>
        </p:nvGraphicFramePr>
        <p:xfrm>
          <a:off x="499731" y="1447800"/>
          <a:ext cx="9376108"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10164763"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934782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vertinimas: Psichologinė ir fizinė savijauta</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07952701-6F48-28AE-D84F-5BC3AF3624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7054476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37</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5" y="239700"/>
            <a:ext cx="9338492"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vertinimo palyginamas: Psichologinė ir fizinė savijauta</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1023669160"/>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1965882842"/>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D005B22E-3287-4A7C-82E8-EC4B5AC19A40}"/>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14B6DB90-0E1E-A337-7D27-89785FC954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47126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CB457F-EE75-27B4-18B9-A544FC285EF7}"/>
              </a:ext>
            </a:extLst>
          </p:cNvPr>
          <p:cNvSpPr/>
          <p:nvPr/>
        </p:nvSpPr>
        <p:spPr>
          <a:xfrm>
            <a:off x="9502588" y="0"/>
            <a:ext cx="2689412" cy="6858000"/>
          </a:xfrm>
          <a:prstGeom prst="rect">
            <a:avLst/>
          </a:prstGeom>
          <a:solidFill>
            <a:srgbClr val="5482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2000" dirty="0"/>
              <a:t>Palyginimas su 2011 m. jaunimo problematikos tyrimu Neringos savivaldybėje</a:t>
            </a:r>
          </a:p>
          <a:p>
            <a:pPr algn="ctr"/>
            <a:endParaRPr lang="lt-LT" sz="2000" dirty="0"/>
          </a:p>
          <a:p>
            <a:pPr algn="ctr"/>
            <a:r>
              <a:rPr lang="lt-LT" sz="1400" dirty="0"/>
              <a:t>2011 m. Neringos jaunimo buvo klausta „Ar laisvalaikio praleidimui didelę įtaką turi sezoniškumas?“:</a:t>
            </a:r>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endParaRPr lang="lt-LT" sz="1400" dirty="0"/>
          </a:p>
          <a:p>
            <a:pPr algn="ctr"/>
            <a:r>
              <a:rPr lang="lt-LT" sz="1400" dirty="0"/>
              <a:t>Lyginant atsakymų pasiskirstymą su 2024 m. laisvalaikio pramogų vertinimu sezono ir ne sezono metu, galima teigti, kad sezoniškumas išlieka rimta problema jaunimui renkantis laisvalaikio praleidimo būdus.</a:t>
            </a:r>
            <a:endParaRPr lang="lt-LT" dirty="0"/>
          </a:p>
          <a:p>
            <a:pPr algn="ctr"/>
            <a:endParaRPr lang="lt-LT" dirty="0"/>
          </a:p>
        </p:txBody>
      </p:sp>
      <p:sp>
        <p:nvSpPr>
          <p:cNvPr id="12" name="TextBox 11"/>
          <p:cNvSpPr txBox="1"/>
          <p:nvPr/>
        </p:nvSpPr>
        <p:spPr>
          <a:xfrm>
            <a:off x="503638" y="6165922"/>
            <a:ext cx="8927234" cy="553998"/>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b="1" dirty="0">
                <a:latin typeface="Calibri" panose="020F0502020204030204" pitchFamily="34" charset="0"/>
                <a:ea typeface="Times New Roman" panose="02020603050405020304" pitchFamily="18" charset="0"/>
              </a:rPr>
              <a:t>:</a:t>
            </a:r>
            <a:r>
              <a:rPr lang="lt-LT" sz="1000" b="1" dirty="0">
                <a:latin typeface="Calibri" panose="020F0502020204030204" pitchFamily="34" charset="0"/>
                <a:ea typeface="Times New Roman" panose="02020603050405020304" pitchFamily="18" charset="0"/>
              </a:rPr>
              <a:t> </a:t>
            </a:r>
            <a:r>
              <a:rPr lang="lt-LT" sz="1000" dirty="0">
                <a:latin typeface="Calibri" panose="020F0502020204030204" pitchFamily="34" charset="0"/>
              </a:rPr>
              <a:t>Prašome įvertinti skirtingus gyvenimo Neringoje aspektus: Laisvalaikio pramogos (gausa ir  kokybė) sezono metu; Renginiai, užsiėmimai skirti Neringos bendruomenei; Erdvė Neringos bendruomenes veikloms (kultūros namai, bendruomenės centras); Laisvalaikio pramogos (gausa ir  kokybė) ne sezono metu.</a:t>
            </a:r>
          </a:p>
          <a:p>
            <a:pPr algn="just"/>
            <a:r>
              <a:rPr lang="lt-LT" sz="1000" dirty="0">
                <a:latin typeface="Calibri" panose="020F0502020204030204" pitchFamily="34" charset="0"/>
                <a:ea typeface="Times New Roman" panose="02020603050405020304" pitchFamily="18" charset="0"/>
              </a:rPr>
              <a:t>N=163; 163; 163; 162;</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79451217"/>
              </p:ext>
            </p:extLst>
          </p:nvPr>
        </p:nvGraphicFramePr>
        <p:xfrm>
          <a:off x="7966912"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219665008"/>
              </p:ext>
            </p:extLst>
          </p:nvPr>
        </p:nvGraphicFramePr>
        <p:xfrm>
          <a:off x="499731" y="1447800"/>
          <a:ext cx="7469893"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8102879"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vertinimas: Laisvalaikis</a:t>
            </a:r>
            <a:endParaRPr lang="en-GB" sz="3200" dirty="0">
              <a:solidFill>
                <a:srgbClr val="548235"/>
              </a:solidFill>
              <a:latin typeface="+mn-lt"/>
              <a:ea typeface="+mn-ea"/>
              <a:cs typeface="+mn-cs"/>
            </a:endParaRPr>
          </a:p>
        </p:txBody>
      </p:sp>
      <p:graphicFrame>
        <p:nvGraphicFramePr>
          <p:cNvPr id="11" name="Chart 10">
            <a:extLst>
              <a:ext uri="{FF2B5EF4-FFF2-40B4-BE49-F238E27FC236}">
                <a16:creationId xmlns:a16="http://schemas.microsoft.com/office/drawing/2014/main" id="{01F9D48B-86C3-BC31-6C5F-B85A88141549}"/>
              </a:ext>
            </a:extLst>
          </p:cNvPr>
          <p:cNvGraphicFramePr/>
          <p:nvPr>
            <p:extLst>
              <p:ext uri="{D42A27DB-BD31-4B8C-83A1-F6EECF244321}">
                <p14:modId xmlns:p14="http://schemas.microsoft.com/office/powerpoint/2010/main" val="850232552"/>
              </p:ext>
            </p:extLst>
          </p:nvPr>
        </p:nvGraphicFramePr>
        <p:xfrm>
          <a:off x="9547412" y="2554940"/>
          <a:ext cx="2644588" cy="21873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12936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39</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39700"/>
            <a:ext cx="934782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vertinimo palyginamas: Laisvalaikis</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3001623198"/>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3506158685"/>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CABE4DF3-1148-DB16-754D-8039F1EC1522}"/>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B041B96E-4E3C-40CF-AA85-7AA9B5DE0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3248307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DA6D4F5F-9761-3343-CC0E-D0BE620EC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5" name="TextBox 4">
            <a:extLst>
              <a:ext uri="{FF2B5EF4-FFF2-40B4-BE49-F238E27FC236}">
                <a16:creationId xmlns:a16="http://schemas.microsoft.com/office/drawing/2014/main" id="{8CDB556B-4675-40B6-A131-02C82CAEA5C1}"/>
              </a:ext>
            </a:extLst>
          </p:cNvPr>
          <p:cNvSpPr txBox="1"/>
          <p:nvPr/>
        </p:nvSpPr>
        <p:spPr>
          <a:xfrm>
            <a:off x="2284413" y="0"/>
            <a:ext cx="9797143"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extBox 1">
            <a:extLst>
              <a:ext uri="{FF2B5EF4-FFF2-40B4-BE49-F238E27FC236}">
                <a16:creationId xmlns:a16="http://schemas.microsoft.com/office/drawing/2014/main" id="{1782749F-803D-7DFE-C3A8-7E40504334AB}"/>
              </a:ext>
            </a:extLst>
          </p:cNvPr>
          <p:cNvSpPr txBox="1"/>
          <p:nvPr/>
        </p:nvSpPr>
        <p:spPr>
          <a:xfrm>
            <a:off x="6343650" y="3136612"/>
            <a:ext cx="4970463" cy="584775"/>
          </a:xfrm>
          <a:prstGeom prst="rect">
            <a:avLst/>
          </a:prstGeom>
          <a:noFill/>
        </p:spPr>
        <p:txBody>
          <a:bodyPr wrap="square" rtlCol="0">
            <a:spAutoFit/>
          </a:bodyPr>
          <a:lstStyle/>
          <a:p>
            <a:r>
              <a:rPr lang="en-US" sz="3200" b="1" dirty="0">
                <a:solidFill>
                  <a:schemeClr val="accent6">
                    <a:lumMod val="75000"/>
                  </a:schemeClr>
                </a:solidFill>
                <a:latin typeface="+mj-lt"/>
                <a:cs typeface="Times New Roman" panose="02020603050405020304" pitchFamily="18" charset="0"/>
              </a:rPr>
              <a:t>TYRIMO </a:t>
            </a:r>
            <a:r>
              <a:rPr lang="lt-LT" sz="3200" b="1" dirty="0">
                <a:solidFill>
                  <a:schemeClr val="accent6">
                    <a:lumMod val="75000"/>
                  </a:schemeClr>
                </a:solidFill>
                <a:latin typeface="+mj-lt"/>
                <a:cs typeface="Times New Roman" panose="02020603050405020304" pitchFamily="18" charset="0"/>
              </a:rPr>
              <a:t>REZULTATAI</a:t>
            </a:r>
            <a:endParaRPr lang="lt-LT" b="1" dirty="0">
              <a:solidFill>
                <a:schemeClr val="accent6">
                  <a:lumMod val="75000"/>
                </a:schemeClr>
              </a:solidFill>
              <a:latin typeface="+mj-lt"/>
              <a:cs typeface="Times New Roman" panose="02020603050405020304" pitchFamily="18" charset="0"/>
            </a:endParaRPr>
          </a:p>
        </p:txBody>
      </p:sp>
      <p:pic>
        <p:nvPicPr>
          <p:cNvPr id="6" name="Picture 5">
            <a:extLst>
              <a:ext uri="{FF2B5EF4-FFF2-40B4-BE49-F238E27FC236}">
                <a16:creationId xmlns:a16="http://schemas.microsoft.com/office/drawing/2014/main" id="{805CDB7B-0AFC-03CF-AB49-46735221B2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185581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40</a:t>
            </a:fld>
            <a:endParaRPr lang="lt-LT" dirty="0"/>
          </a:p>
        </p:txBody>
      </p:sp>
      <p:sp>
        <p:nvSpPr>
          <p:cNvPr id="12" name="TextBox 11"/>
          <p:cNvSpPr txBox="1"/>
          <p:nvPr/>
        </p:nvSpPr>
        <p:spPr>
          <a:xfrm>
            <a:off x="503637" y="6165922"/>
            <a:ext cx="10277777" cy="553998"/>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b="1" dirty="0">
                <a:latin typeface="Calibri" panose="020F0502020204030204" pitchFamily="34" charset="0"/>
                <a:ea typeface="Times New Roman" panose="02020603050405020304" pitchFamily="18" charset="0"/>
              </a:rPr>
              <a:t>:</a:t>
            </a:r>
            <a:r>
              <a:rPr lang="lt-LT" sz="1000" b="1" dirty="0">
                <a:latin typeface="Calibri" panose="020F0502020204030204" pitchFamily="34" charset="0"/>
                <a:ea typeface="Times New Roman" panose="02020603050405020304" pitchFamily="18" charset="0"/>
              </a:rPr>
              <a:t> </a:t>
            </a:r>
            <a:r>
              <a:rPr lang="lt-LT" sz="1000" dirty="0">
                <a:latin typeface="Calibri" panose="020F0502020204030204" pitchFamily="34" charset="0"/>
              </a:rPr>
              <a:t>Prašome įvertinti skirtingus gyvenimo Neringoje aspektus: </a:t>
            </a:r>
            <a:r>
              <a:rPr lang="lt-LT" sz="1000" dirty="0">
                <a:latin typeface="Calibri" panose="020F0502020204030204" pitchFamily="34" charset="0"/>
                <a:ea typeface="Times New Roman" panose="02020603050405020304" pitchFamily="18" charset="0"/>
              </a:rPr>
              <a:t>Sąlygos susipažinti su kitais Neringos gyventojais;</a:t>
            </a:r>
            <a:r>
              <a:rPr lang="lt-LT" sz="1000" dirty="0">
                <a:latin typeface="Calibri" panose="020F0502020204030204" pitchFamily="34" charset="0"/>
              </a:rPr>
              <a:t> </a:t>
            </a:r>
            <a:r>
              <a:rPr lang="lt-LT" sz="1000" dirty="0">
                <a:latin typeface="Calibri" panose="020F0502020204030204" pitchFamily="34" charset="0"/>
                <a:ea typeface="Times New Roman" panose="02020603050405020304" pitchFamily="18" charset="0"/>
              </a:rPr>
              <a:t>Galimybė susirasti/turėti draugų; Pasitikėjimas kitais Neringos gyventojais;</a:t>
            </a:r>
            <a:r>
              <a:rPr lang="lt-LT" sz="1000" dirty="0">
                <a:latin typeface="Calibri" panose="020F0502020204030204" pitchFamily="34" charset="0"/>
              </a:rPr>
              <a:t> </a:t>
            </a:r>
          </a:p>
          <a:p>
            <a:pPr algn="just"/>
            <a:r>
              <a:rPr lang="pt-BR" sz="1000" dirty="0">
                <a:latin typeface="Calibri" panose="020F0502020204030204" pitchFamily="34" charset="0"/>
                <a:ea typeface="Times New Roman" panose="02020603050405020304" pitchFamily="18" charset="0"/>
              </a:rPr>
              <a:t>Vietos, kur galima susitikti ir/ar susipažinti</a:t>
            </a:r>
            <a:r>
              <a:rPr lang="lt-LT" sz="1000" dirty="0">
                <a:latin typeface="Calibri" panose="020F0502020204030204" pitchFamily="34" charset="0"/>
                <a:ea typeface="Times New Roman" panose="02020603050405020304" pitchFamily="18" charset="0"/>
              </a:rPr>
              <a:t>; Neringa yra tolerantiška kitaip mąstantiems ir kitokius įsitikinimus turintiems žmonėms; </a:t>
            </a:r>
          </a:p>
          <a:p>
            <a:pPr algn="just"/>
            <a:r>
              <a:rPr lang="lt-LT" sz="1000" dirty="0">
                <a:latin typeface="Calibri" panose="020F0502020204030204" pitchFamily="34" charset="0"/>
                <a:ea typeface="Times New Roman" panose="02020603050405020304" pitchFamily="18" charset="0"/>
              </a:rPr>
              <a:t>N=156; 157; 157; 157; 157;</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3186713480"/>
              </p:ext>
            </p:extLst>
          </p:nvPr>
        </p:nvGraphicFramePr>
        <p:xfrm>
          <a:off x="9732963"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3907919905"/>
              </p:ext>
            </p:extLst>
          </p:nvPr>
        </p:nvGraphicFramePr>
        <p:xfrm>
          <a:off x="499731" y="1447800"/>
          <a:ext cx="9376108"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10164763"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vertinimas: Socialiniai santykiai</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6E4713ED-CDB8-8CDE-9130-3FAE986AD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4291798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41</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39700"/>
            <a:ext cx="931983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vertinimo palyginamas: Socialiniai santykiai</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2117585226"/>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1456070443"/>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6E925415-C6E4-1A19-12E7-8042C4B90559}"/>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2C80B5D4-5A85-769C-3C06-CB97DD30C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1458258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42</a:t>
            </a:fld>
            <a:endParaRPr lang="lt-LT" dirty="0"/>
          </a:p>
        </p:txBody>
      </p:sp>
      <p:sp>
        <p:nvSpPr>
          <p:cNvPr id="12" name="TextBox 11"/>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dirty="0">
                <a:latin typeface="Calibri" panose="020F0502020204030204" pitchFamily="34" charset="0"/>
              </a:rPr>
              <a:t>:</a:t>
            </a:r>
            <a:r>
              <a:rPr lang="lt-LT" sz="1000" dirty="0">
                <a:latin typeface="Calibri" panose="020F0502020204030204" pitchFamily="34" charset="0"/>
              </a:rPr>
              <a:t> Prašome nurodyti kiek sutinkate su žemiau pateiktais teiginiais: Jaučiuosi savo bendruomenės dalis; Žinau apie Neringoje veikiančias pilietines ar nevyriausybines organizacijas; Privačios gimnazijos atsiradimas reikšmingai spręstų švietimo problemas Neringoje; Manau, kad turėdamas idėjų kaip pagerinti gyvenimą Neringoje, sulaukčiau palaikymo, pagalbos iš savivaldybės; Tikiu, kad savivaldybės darbuotojai dirba dėl visų Neringos gyventojų; </a:t>
            </a:r>
          </a:p>
          <a:p>
            <a:pPr algn="just"/>
            <a:r>
              <a:rPr lang="lt-LT" sz="1000" dirty="0">
                <a:latin typeface="Calibri" panose="020F0502020204030204" pitchFamily="34" charset="0"/>
                <a:ea typeface="Times New Roman" panose="02020603050405020304" pitchFamily="18" charset="0"/>
              </a:rPr>
              <a:t>N=155; 154; 155; 155; 155;</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76209833"/>
              </p:ext>
            </p:extLst>
          </p:nvPr>
        </p:nvGraphicFramePr>
        <p:xfrm>
          <a:off x="9732963"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145363892"/>
              </p:ext>
            </p:extLst>
          </p:nvPr>
        </p:nvGraphicFramePr>
        <p:xfrm>
          <a:off x="499731" y="1447800"/>
          <a:ext cx="9376108"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10164763"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935715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Teiginių apie gyvenimą Neringoje vertinimas: Dalyvavimas</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A42B51AA-0CCA-3545-7E75-24DF3618E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8894486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43</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39700"/>
            <a:ext cx="935715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dirty="0">
                <a:solidFill>
                  <a:srgbClr val="548235"/>
                </a:solidFill>
                <a:latin typeface="+mn-lt"/>
                <a:ea typeface="+mn-ea"/>
                <a:cs typeface="+mn-cs"/>
              </a:rPr>
              <a:t>Teiginių apie gyvenimą Neringoje vertinimo palyginimas: Dalyvavimas</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918882441"/>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3877491506"/>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1721E065-7E69-9519-EA04-76F346F7231F}"/>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A25695A5-25E2-E525-F8BC-C2346EE564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3489469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44</a:t>
            </a:fld>
            <a:endParaRPr lang="lt-LT" dirty="0"/>
          </a:p>
        </p:txBody>
      </p:sp>
      <p:sp>
        <p:nvSpPr>
          <p:cNvPr id="12" name="TextBox 11"/>
          <p:cNvSpPr txBox="1"/>
          <p:nvPr/>
        </p:nvSpPr>
        <p:spPr>
          <a:xfrm>
            <a:off x="503637" y="6165922"/>
            <a:ext cx="10277777" cy="553998"/>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dirty="0">
                <a:latin typeface="Calibri" panose="020F0502020204030204" pitchFamily="34" charset="0"/>
              </a:rPr>
              <a:t>:</a:t>
            </a:r>
            <a:r>
              <a:rPr lang="lt-LT" sz="1000" dirty="0">
                <a:latin typeface="Calibri" panose="020F0502020204030204" pitchFamily="34" charset="0"/>
              </a:rPr>
              <a:t> Prašome nurodyti kiek sutinkate su žemiau pateiktais teiginiais: Manau, kad daug jaunų Neringos gyventojų turi problemų su narkotinių ar psichotropinių medžiagų vartojimu; Manau, kad daug jaunų Neringos gyventojų turi problemų su alkoholio ar tabako vartojimu; Su priklausomybėmis kovojantys jauni žmonės sulaukia pakankamai pagalbos Neringoje.;</a:t>
            </a:r>
          </a:p>
          <a:p>
            <a:pPr algn="just"/>
            <a:r>
              <a:rPr lang="lt-LT" sz="1000" dirty="0">
                <a:latin typeface="Calibri" panose="020F0502020204030204" pitchFamily="34" charset="0"/>
                <a:ea typeface="Times New Roman" panose="02020603050405020304" pitchFamily="18" charset="0"/>
              </a:rPr>
              <a:t>N=154; 153; 154.</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3486814322"/>
              </p:ext>
            </p:extLst>
          </p:nvPr>
        </p:nvGraphicFramePr>
        <p:xfrm>
          <a:off x="9732963" y="1447800"/>
          <a:ext cx="1934133" cy="29291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2991343151"/>
              </p:ext>
            </p:extLst>
          </p:nvPr>
        </p:nvGraphicFramePr>
        <p:xfrm>
          <a:off x="499731" y="1447800"/>
          <a:ext cx="9376108" cy="291693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10164763"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Teiginių apie gyvenimą Neringoje vertinimas: Žalingi įpročiai</a:t>
            </a:r>
            <a:endParaRPr lang="en-GB" sz="3200" dirty="0">
              <a:solidFill>
                <a:srgbClr val="548235"/>
              </a:solidFill>
              <a:latin typeface="+mn-lt"/>
              <a:ea typeface="+mn-ea"/>
              <a:cs typeface="+mn-cs"/>
            </a:endParaRPr>
          </a:p>
        </p:txBody>
      </p:sp>
      <p:pic>
        <p:nvPicPr>
          <p:cNvPr id="7" name="Picture 6">
            <a:extLst>
              <a:ext uri="{FF2B5EF4-FFF2-40B4-BE49-F238E27FC236}">
                <a16:creationId xmlns:a16="http://schemas.microsoft.com/office/drawing/2014/main" id="{413701E9-FE44-96C8-08DE-9245FA6C73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graphicFrame>
        <p:nvGraphicFramePr>
          <p:cNvPr id="11" name="Chart 10">
            <a:extLst>
              <a:ext uri="{FF2B5EF4-FFF2-40B4-BE49-F238E27FC236}">
                <a16:creationId xmlns:a16="http://schemas.microsoft.com/office/drawing/2014/main" id="{09BD0B89-F2D0-4669-0B0F-DA3F41DDA2A8}"/>
              </a:ext>
            </a:extLst>
          </p:cNvPr>
          <p:cNvGraphicFramePr/>
          <p:nvPr>
            <p:extLst>
              <p:ext uri="{D42A27DB-BD31-4B8C-83A1-F6EECF244321}">
                <p14:modId xmlns:p14="http://schemas.microsoft.com/office/powerpoint/2010/main" val="3311395760"/>
              </p:ext>
            </p:extLst>
          </p:nvPr>
        </p:nvGraphicFramePr>
        <p:xfrm>
          <a:off x="493635" y="4352544"/>
          <a:ext cx="9376108" cy="15483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a:extLst>
              <a:ext uri="{FF2B5EF4-FFF2-40B4-BE49-F238E27FC236}">
                <a16:creationId xmlns:a16="http://schemas.microsoft.com/office/drawing/2014/main" id="{EFA05843-CCF3-87CE-BA44-5B2DF066A91E}"/>
              </a:ext>
            </a:extLst>
          </p:cNvPr>
          <p:cNvGraphicFramePr/>
          <p:nvPr>
            <p:extLst>
              <p:ext uri="{D42A27DB-BD31-4B8C-83A1-F6EECF244321}">
                <p14:modId xmlns:p14="http://schemas.microsoft.com/office/powerpoint/2010/main" val="4048438117"/>
              </p:ext>
            </p:extLst>
          </p:nvPr>
        </p:nvGraphicFramePr>
        <p:xfrm>
          <a:off x="9700260" y="4340352"/>
          <a:ext cx="1934133" cy="150876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379017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45</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39700"/>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dirty="0">
                <a:solidFill>
                  <a:srgbClr val="548235"/>
                </a:solidFill>
                <a:latin typeface="+mn-lt"/>
                <a:ea typeface="+mn-ea"/>
                <a:cs typeface="+mn-cs"/>
              </a:rPr>
              <a:t>Teiginių apie gyvenimą Neringoje vertinimo palyginimas: Žalingi įpročiai</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2520488276"/>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348909158"/>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65794F9C-8238-2ADA-ED51-8A305F54612D}"/>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B3C5238B-184B-A46B-FCA1-A587572DD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4269141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46</a:t>
            </a:fld>
            <a:endParaRPr lang="lt-LT" dirty="0"/>
          </a:p>
        </p:txBody>
      </p:sp>
      <p:sp>
        <p:nvSpPr>
          <p:cNvPr id="12" name="TextBox 11"/>
          <p:cNvSpPr txBox="1"/>
          <p:nvPr/>
        </p:nvSpPr>
        <p:spPr>
          <a:xfrm>
            <a:off x="503637" y="6165922"/>
            <a:ext cx="10277777" cy="400110"/>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dirty="0">
                <a:latin typeface="Calibri" panose="020F0502020204030204" pitchFamily="34" charset="0"/>
              </a:rPr>
              <a:t>:</a:t>
            </a:r>
            <a:r>
              <a:rPr lang="lt-LT" sz="1000" dirty="0">
                <a:latin typeface="Calibri" panose="020F0502020204030204" pitchFamily="34" charset="0"/>
              </a:rPr>
              <a:t> Prašome nurodyti kiek sutinkate su žemiau pateiktais teiginiais: </a:t>
            </a:r>
            <a:r>
              <a:rPr lang="fi-FI" sz="1000" dirty="0">
                <a:latin typeface="Calibri" panose="020F0502020204030204" pitchFamily="34" charset="0"/>
              </a:rPr>
              <a:t>Neringa yra saugi aplinka vaikams augti</a:t>
            </a:r>
            <a:r>
              <a:rPr lang="lt-LT" sz="1000" dirty="0">
                <a:latin typeface="Calibri" panose="020F0502020204030204" pitchFamily="34" charset="0"/>
              </a:rPr>
              <a:t>; Neringoje yra saugu; </a:t>
            </a:r>
          </a:p>
          <a:p>
            <a:pPr algn="just"/>
            <a:r>
              <a:rPr lang="lt-LT" sz="1000" dirty="0">
                <a:latin typeface="Calibri" panose="020F0502020204030204" pitchFamily="34" charset="0"/>
                <a:ea typeface="Times New Roman" panose="02020603050405020304" pitchFamily="18" charset="0"/>
              </a:rPr>
              <a:t>N=155; 154.</a:t>
            </a:r>
          </a:p>
        </p:txBody>
      </p:sp>
      <p:graphicFrame>
        <p:nvGraphicFramePr>
          <p:cNvPr id="2" name="Chart 1">
            <a:extLst>
              <a:ext uri="{FF2B5EF4-FFF2-40B4-BE49-F238E27FC236}">
                <a16:creationId xmlns:a16="http://schemas.microsoft.com/office/drawing/2014/main" id="{7796EF04-0EDF-F721-35B9-74FC906BC51F}"/>
              </a:ext>
            </a:extLst>
          </p:cNvPr>
          <p:cNvGraphicFramePr/>
          <p:nvPr>
            <p:extLst>
              <p:ext uri="{D42A27DB-BD31-4B8C-83A1-F6EECF244321}">
                <p14:modId xmlns:p14="http://schemas.microsoft.com/office/powerpoint/2010/main" val="2131632688"/>
              </p:ext>
            </p:extLst>
          </p:nvPr>
        </p:nvGraphicFramePr>
        <p:xfrm>
          <a:off x="9732963" y="1447800"/>
          <a:ext cx="1934133" cy="47935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498EECAE-6CDD-9B18-8E2C-FF897CE3C16E}"/>
              </a:ext>
            </a:extLst>
          </p:cNvPr>
          <p:cNvGraphicFramePr/>
          <p:nvPr>
            <p:extLst>
              <p:ext uri="{D42A27DB-BD31-4B8C-83A1-F6EECF244321}">
                <p14:modId xmlns:p14="http://schemas.microsoft.com/office/powerpoint/2010/main" val="2702732185"/>
              </p:ext>
            </p:extLst>
          </p:nvPr>
        </p:nvGraphicFramePr>
        <p:xfrm>
          <a:off x="499731" y="1447800"/>
          <a:ext cx="9376108" cy="479351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F44B27DC-FDD0-184C-3F92-0A7592B0A2A9}"/>
              </a:ext>
            </a:extLst>
          </p:cNvPr>
          <p:cNvSpPr txBox="1"/>
          <p:nvPr/>
        </p:nvSpPr>
        <p:spPr>
          <a:xfrm>
            <a:off x="10164763" y="895393"/>
            <a:ext cx="931665" cy="369332"/>
          </a:xfrm>
          <a:prstGeom prst="rect">
            <a:avLst/>
          </a:prstGeom>
          <a:noFill/>
        </p:spPr>
        <p:txBody>
          <a:bodyPr wrap="none" rtlCol="0">
            <a:spAutoFit/>
          </a:bodyPr>
          <a:lstStyle/>
          <a:p>
            <a:r>
              <a:rPr lang="lt-LT" i="1" dirty="0"/>
              <a:t>Vidurkis</a:t>
            </a:r>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4" y="291952"/>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Teiginių apie gyvenimą Neringoje vertinimas: Saugumas</a:t>
            </a:r>
            <a:endParaRPr lang="en-GB" sz="3200" dirty="0">
              <a:solidFill>
                <a:srgbClr val="548235"/>
              </a:solidFill>
              <a:latin typeface="+mn-lt"/>
              <a:ea typeface="+mn-ea"/>
              <a:cs typeface="+mn-cs"/>
            </a:endParaRPr>
          </a:p>
        </p:txBody>
      </p:sp>
    </p:spTree>
    <p:extLst>
      <p:ext uri="{BB962C8B-B14F-4D97-AF65-F5344CB8AC3E}">
        <p14:creationId xmlns:p14="http://schemas.microsoft.com/office/powerpoint/2010/main" val="40843144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47</a:t>
            </a:fld>
            <a:endParaRPr lang="lt-LT" dirty="0"/>
          </a:p>
        </p:txBody>
      </p:sp>
      <p:sp>
        <p:nvSpPr>
          <p:cNvPr id="6" name="Title 1">
            <a:extLst>
              <a:ext uri="{FF2B5EF4-FFF2-40B4-BE49-F238E27FC236}">
                <a16:creationId xmlns:a16="http://schemas.microsoft.com/office/drawing/2014/main" id="{17AD383D-C648-029B-0C4D-0F15F11E3C97}"/>
              </a:ext>
            </a:extLst>
          </p:cNvPr>
          <p:cNvSpPr txBox="1">
            <a:spLocks/>
          </p:cNvSpPr>
          <p:nvPr/>
        </p:nvSpPr>
        <p:spPr>
          <a:xfrm>
            <a:off x="505305" y="239700"/>
            <a:ext cx="9338492"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dirty="0">
                <a:solidFill>
                  <a:srgbClr val="548235"/>
                </a:solidFill>
                <a:latin typeface="+mn-lt"/>
                <a:ea typeface="+mn-ea"/>
                <a:cs typeface="+mn-cs"/>
              </a:rPr>
              <a:t>Teiginių apie gyvenimą Neringoje vertinimo palyginimas: Saugumas</a:t>
            </a:r>
            <a:endParaRPr lang="en-GB" sz="3200" dirty="0">
              <a:solidFill>
                <a:srgbClr val="548235"/>
              </a:solidFill>
              <a:latin typeface="+mn-lt"/>
              <a:ea typeface="+mn-ea"/>
              <a:cs typeface="+mn-cs"/>
            </a:endParaRPr>
          </a:p>
        </p:txBody>
      </p:sp>
      <p:graphicFrame>
        <p:nvGraphicFramePr>
          <p:cNvPr id="10" name="Chart 9">
            <a:extLst>
              <a:ext uri="{FF2B5EF4-FFF2-40B4-BE49-F238E27FC236}">
                <a16:creationId xmlns:a16="http://schemas.microsoft.com/office/drawing/2014/main" id="{B6904647-BD72-DAC4-D8CA-3C94FD5D09BA}"/>
              </a:ext>
            </a:extLst>
          </p:cNvPr>
          <p:cNvGraphicFramePr/>
          <p:nvPr>
            <p:extLst>
              <p:ext uri="{D42A27DB-BD31-4B8C-83A1-F6EECF244321}">
                <p14:modId xmlns:p14="http://schemas.microsoft.com/office/powerpoint/2010/main" val="907627902"/>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AA767A1-1B03-0BCB-8379-3C29B143A283}"/>
              </a:ext>
            </a:extLst>
          </p:cNvPr>
          <p:cNvGraphicFramePr/>
          <p:nvPr>
            <p:extLst>
              <p:ext uri="{D42A27DB-BD31-4B8C-83A1-F6EECF244321}">
                <p14:modId xmlns:p14="http://schemas.microsoft.com/office/powerpoint/2010/main" val="2216030730"/>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9126D06B-C6C6-C0B8-714F-40685D92B374}"/>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pic>
        <p:nvPicPr>
          <p:cNvPr id="3" name="Picture 2">
            <a:extLst>
              <a:ext uri="{FF2B5EF4-FFF2-40B4-BE49-F238E27FC236}">
                <a16:creationId xmlns:a16="http://schemas.microsoft.com/office/drawing/2014/main" id="{C57DDB5B-4FD3-CA5B-FDEE-3DCBDD612A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3275241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48</a:t>
            </a:fld>
            <a:endParaRPr lang="lt-LT"/>
          </a:p>
        </p:txBody>
      </p:sp>
      <p:graphicFrame>
        <p:nvGraphicFramePr>
          <p:cNvPr id="8" name="Chart 7">
            <a:extLst>
              <a:ext uri="{FF2B5EF4-FFF2-40B4-BE49-F238E27FC236}">
                <a16:creationId xmlns:a16="http://schemas.microsoft.com/office/drawing/2014/main" id="{CAB4D868-0666-6B15-DB8B-4E3B29206D62}"/>
              </a:ext>
            </a:extLst>
          </p:cNvPr>
          <p:cNvGraphicFramePr/>
          <p:nvPr>
            <p:extLst>
              <p:ext uri="{D42A27DB-BD31-4B8C-83A1-F6EECF244321}">
                <p14:modId xmlns:p14="http://schemas.microsoft.com/office/powerpoint/2010/main" val="3596072972"/>
              </p:ext>
            </p:extLst>
          </p:nvPr>
        </p:nvGraphicFramePr>
        <p:xfrm>
          <a:off x="542367" y="1438834"/>
          <a:ext cx="11133696" cy="479571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9B9681B-3D49-ADAB-6DAE-A8B164988DDD}"/>
              </a:ext>
            </a:extLst>
          </p:cNvPr>
          <p:cNvSpPr txBox="1">
            <a:spLocks/>
          </p:cNvSpPr>
          <p:nvPr/>
        </p:nvSpPr>
        <p:spPr>
          <a:xfrm>
            <a:off x="505304" y="291952"/>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ir teiginių vertinimas</a:t>
            </a:r>
            <a:endParaRPr lang="en-GB" sz="3200" dirty="0">
              <a:solidFill>
                <a:srgbClr val="548235"/>
              </a:solidFill>
              <a:latin typeface="+mn-lt"/>
              <a:ea typeface="+mn-ea"/>
              <a:cs typeface="+mn-cs"/>
            </a:endParaRPr>
          </a:p>
        </p:txBody>
      </p:sp>
      <p:sp>
        <p:nvSpPr>
          <p:cNvPr id="3" name="TextBox 2">
            <a:extLst>
              <a:ext uri="{FF2B5EF4-FFF2-40B4-BE49-F238E27FC236}">
                <a16:creationId xmlns:a16="http://schemas.microsoft.com/office/drawing/2014/main" id="{CCE436A0-28F3-AFC5-2E82-19B5302C3555}"/>
              </a:ext>
            </a:extLst>
          </p:cNvPr>
          <p:cNvSpPr txBox="1"/>
          <p:nvPr/>
        </p:nvSpPr>
        <p:spPr>
          <a:xfrm>
            <a:off x="503637" y="6165922"/>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KLAUSIMAS</a:t>
            </a:r>
            <a:r>
              <a:rPr lang="en-GB" sz="1000" dirty="0">
                <a:latin typeface="Calibri" panose="020F0502020204030204" pitchFamily="34" charset="0"/>
              </a:rPr>
              <a:t>:</a:t>
            </a:r>
            <a:r>
              <a:rPr lang="lt-LT" sz="1000" dirty="0">
                <a:latin typeface="Calibri" panose="020F0502020204030204" pitchFamily="34" charset="0"/>
              </a:rPr>
              <a:t> Prašome įvertinti skirtingus gyvenimo Neringoje aspektus; Prašome nurodyti kiek sutinkate su žemiau pateiktais teiginiais:;</a:t>
            </a:r>
          </a:p>
        </p:txBody>
      </p:sp>
      <p:pic>
        <p:nvPicPr>
          <p:cNvPr id="5" name="Picture 4">
            <a:extLst>
              <a:ext uri="{FF2B5EF4-FFF2-40B4-BE49-F238E27FC236}">
                <a16:creationId xmlns:a16="http://schemas.microsoft.com/office/drawing/2014/main" id="{21E8E266-3935-EEB4-4141-8DECBBFDE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3932940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49</a:t>
            </a:fld>
            <a:endParaRPr lang="lt-LT"/>
          </a:p>
        </p:txBody>
      </p:sp>
      <p:sp>
        <p:nvSpPr>
          <p:cNvPr id="2" name="Title 1">
            <a:extLst>
              <a:ext uri="{FF2B5EF4-FFF2-40B4-BE49-F238E27FC236}">
                <a16:creationId xmlns:a16="http://schemas.microsoft.com/office/drawing/2014/main" id="{79B9681B-3D49-ADAB-6DAE-A8B164988DDD}"/>
              </a:ext>
            </a:extLst>
          </p:cNvPr>
          <p:cNvSpPr txBox="1">
            <a:spLocks/>
          </p:cNvSpPr>
          <p:nvPr/>
        </p:nvSpPr>
        <p:spPr>
          <a:xfrm>
            <a:off x="505304" y="291952"/>
            <a:ext cx="9347823"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Skirtingų gyvenimo aspektų ir teiginių vertinimo palyginimas</a:t>
            </a:r>
            <a:endParaRPr lang="en-GB" sz="3200" dirty="0">
              <a:solidFill>
                <a:srgbClr val="548235"/>
              </a:solidFill>
              <a:latin typeface="+mn-lt"/>
              <a:ea typeface="+mn-ea"/>
              <a:cs typeface="+mn-cs"/>
            </a:endParaRPr>
          </a:p>
        </p:txBody>
      </p:sp>
      <p:sp>
        <p:nvSpPr>
          <p:cNvPr id="5" name="TextBox 4">
            <a:extLst>
              <a:ext uri="{FF2B5EF4-FFF2-40B4-BE49-F238E27FC236}">
                <a16:creationId xmlns:a16="http://schemas.microsoft.com/office/drawing/2014/main" id="{4F591C3D-9F45-1530-2E91-C1765055E5CC}"/>
              </a:ext>
            </a:extLst>
          </p:cNvPr>
          <p:cNvSpPr txBox="1"/>
          <p:nvPr/>
        </p:nvSpPr>
        <p:spPr>
          <a:xfrm>
            <a:off x="503637" y="6327847"/>
            <a:ext cx="10277777" cy="246221"/>
          </a:xfrm>
          <a:prstGeom prst="rect">
            <a:avLst/>
          </a:prstGeom>
          <a:noFill/>
        </p:spPr>
        <p:txBody>
          <a:bodyPr wrap="square" rtlCol="0">
            <a:spAutoFit/>
          </a:bodyPr>
          <a:lstStyle/>
          <a:p>
            <a:pPr algn="just"/>
            <a:r>
              <a:rPr lang="lt-LT" sz="1000" b="1" dirty="0">
                <a:latin typeface="Calibri" panose="020F0502020204030204" pitchFamily="34" charset="0"/>
                <a:ea typeface="Times New Roman" panose="02020603050405020304" pitchFamily="18" charset="0"/>
              </a:rPr>
              <a:t>PASTABA</a:t>
            </a:r>
            <a:r>
              <a:rPr lang="en-GB" sz="1000" b="1" dirty="0">
                <a:latin typeface="Calibri" panose="020F0502020204030204" pitchFamily="34" charset="0"/>
                <a:ea typeface="Times New Roman" panose="02020603050405020304" pitchFamily="18" charset="0"/>
              </a:rPr>
              <a:t>:</a:t>
            </a:r>
            <a:r>
              <a:rPr lang="lt-LT" sz="1000" dirty="0">
                <a:latin typeface="Calibri" panose="020F0502020204030204" pitchFamily="34" charset="0"/>
              </a:rPr>
              <a:t> Statistiškai reikšmingi skirtumai pažymėti </a:t>
            </a:r>
            <a:r>
              <a:rPr lang="lt-LT" sz="1000" b="1" dirty="0">
                <a:latin typeface="Calibri" panose="020F0502020204030204" pitchFamily="34" charset="0"/>
              </a:rPr>
              <a:t>paryškintai</a:t>
            </a:r>
            <a:r>
              <a:rPr lang="lt-LT" sz="1000" dirty="0">
                <a:latin typeface="Calibri" panose="020F0502020204030204" pitchFamily="34" charset="0"/>
              </a:rPr>
              <a:t>. (</a:t>
            </a:r>
            <a:r>
              <a:rPr lang="el-GR" sz="1000" dirty="0"/>
              <a:t>α</a:t>
            </a:r>
            <a:r>
              <a:rPr lang="lt-LT" sz="1000" dirty="0"/>
              <a:t> &lt; 0,05)</a:t>
            </a:r>
            <a:endParaRPr lang="lt-LT" sz="1000" dirty="0">
              <a:latin typeface="Calibri" panose="020F0502020204030204" pitchFamily="34" charset="0"/>
              <a:ea typeface="Times New Roman" panose="02020603050405020304" pitchFamily="18" charset="0"/>
            </a:endParaRPr>
          </a:p>
        </p:txBody>
      </p:sp>
      <p:graphicFrame>
        <p:nvGraphicFramePr>
          <p:cNvPr id="6" name="Chart 5">
            <a:extLst>
              <a:ext uri="{FF2B5EF4-FFF2-40B4-BE49-F238E27FC236}">
                <a16:creationId xmlns:a16="http://schemas.microsoft.com/office/drawing/2014/main" id="{8DC050EE-880F-FF0C-B308-1E0B5228BEBE}"/>
              </a:ext>
            </a:extLst>
          </p:cNvPr>
          <p:cNvGraphicFramePr/>
          <p:nvPr>
            <p:extLst>
              <p:ext uri="{D42A27DB-BD31-4B8C-83A1-F6EECF244321}">
                <p14:modId xmlns:p14="http://schemas.microsoft.com/office/powerpoint/2010/main" val="1945931220"/>
              </p:ext>
            </p:extLst>
          </p:nvPr>
        </p:nvGraphicFramePr>
        <p:xfrm>
          <a:off x="452846" y="1268412"/>
          <a:ext cx="5721531" cy="5228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C9FCD809-115B-C573-8129-F846D6202C9C}"/>
              </a:ext>
            </a:extLst>
          </p:cNvPr>
          <p:cNvGraphicFramePr/>
          <p:nvPr>
            <p:extLst>
              <p:ext uri="{D42A27DB-BD31-4B8C-83A1-F6EECF244321}">
                <p14:modId xmlns:p14="http://schemas.microsoft.com/office/powerpoint/2010/main" val="2403222990"/>
              </p:ext>
            </p:extLst>
          </p:nvPr>
        </p:nvGraphicFramePr>
        <p:xfrm>
          <a:off x="6100366" y="1268413"/>
          <a:ext cx="5721531" cy="5210764"/>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a:extLst>
              <a:ext uri="{FF2B5EF4-FFF2-40B4-BE49-F238E27FC236}">
                <a16:creationId xmlns:a16="http://schemas.microsoft.com/office/drawing/2014/main" id="{EDA92D2D-3A6B-5B54-2C75-4AE14CBDF2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154035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02F5B4B6-E31A-363B-9734-8B091948F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752" y="0"/>
            <a:ext cx="6858000" cy="6858000"/>
          </a:xfrm>
          <a:prstGeom prst="rect">
            <a:avLst/>
          </a:prstGeom>
        </p:spPr>
      </p:pic>
      <p:sp>
        <p:nvSpPr>
          <p:cNvPr id="5" name="TextBox 4">
            <a:extLst>
              <a:ext uri="{FF2B5EF4-FFF2-40B4-BE49-F238E27FC236}">
                <a16:creationId xmlns:a16="http://schemas.microsoft.com/office/drawing/2014/main" id="{8CDB556B-4675-40B6-A131-02C82CAEA5C1}"/>
              </a:ext>
            </a:extLst>
          </p:cNvPr>
          <p:cNvSpPr txBox="1"/>
          <p:nvPr/>
        </p:nvSpPr>
        <p:spPr>
          <a:xfrm rot="10800000">
            <a:off x="0" y="0"/>
            <a:ext cx="9797143"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7" name="TextBox 6"/>
          <p:cNvSpPr txBox="1"/>
          <p:nvPr/>
        </p:nvSpPr>
        <p:spPr>
          <a:xfrm>
            <a:off x="1081292" y="3148390"/>
            <a:ext cx="3898696" cy="584775"/>
          </a:xfrm>
          <a:prstGeom prst="rect">
            <a:avLst/>
          </a:prstGeom>
          <a:noFill/>
        </p:spPr>
        <p:txBody>
          <a:bodyPr wrap="square" rtlCol="0">
            <a:spAutoFit/>
          </a:bodyPr>
          <a:lstStyle/>
          <a:p>
            <a:r>
              <a:rPr lang="lt-LT" sz="3200" b="1" dirty="0">
                <a:solidFill>
                  <a:schemeClr val="accent6">
                    <a:lumMod val="75000"/>
                  </a:schemeClr>
                </a:solidFill>
                <a:latin typeface="+mj-lt"/>
                <a:cs typeface="Times New Roman" panose="02020603050405020304" pitchFamily="18" charset="0"/>
              </a:rPr>
              <a:t>Kokybinė tyrimo dalis</a:t>
            </a:r>
          </a:p>
        </p:txBody>
      </p:sp>
      <p:pic>
        <p:nvPicPr>
          <p:cNvPr id="2" name="Picture 1">
            <a:extLst>
              <a:ext uri="{FF2B5EF4-FFF2-40B4-BE49-F238E27FC236}">
                <a16:creationId xmlns:a16="http://schemas.microsoft.com/office/drawing/2014/main" id="{2893662C-BEC3-396A-E4B9-BC9FFF2001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7" y="6159989"/>
            <a:ext cx="1843088" cy="513372"/>
          </a:xfrm>
          <a:prstGeom prst="rect">
            <a:avLst/>
          </a:prstGeom>
        </p:spPr>
      </p:pic>
    </p:spTree>
    <p:extLst>
      <p:ext uri="{BB962C8B-B14F-4D97-AF65-F5344CB8AC3E}">
        <p14:creationId xmlns:p14="http://schemas.microsoft.com/office/powerpoint/2010/main" val="3152817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50</a:t>
            </a:fld>
            <a:endParaRPr lang="lt-LT" dirty="0"/>
          </a:p>
        </p:txBody>
      </p:sp>
      <p:sp>
        <p:nvSpPr>
          <p:cNvPr id="17" name="TextBox 16"/>
          <p:cNvSpPr txBox="1"/>
          <p:nvPr/>
        </p:nvSpPr>
        <p:spPr>
          <a:xfrm>
            <a:off x="487983" y="1564503"/>
            <a:ext cx="4684907" cy="4847481"/>
          </a:xfrm>
          <a:prstGeom prst="rect">
            <a:avLst/>
          </a:prstGeom>
          <a:noFill/>
        </p:spPr>
        <p:txBody>
          <a:bodyPr wrap="square" rtlCol="0">
            <a:spAutoFit/>
          </a:bodyPr>
          <a:lstStyle/>
          <a:p>
            <a:pPr algn="just">
              <a:spcBef>
                <a:spcPts val="600"/>
              </a:spcBef>
            </a:pPr>
            <a:r>
              <a:rPr lang="lt-LT" sz="1400" dirty="0"/>
              <a:t>Norint suprasti skirtingų teiginių ir aspektų santykį su gyventojų pasitenkinimo indeksu, atliekama koreliacinė analizė, naudojant </a:t>
            </a:r>
            <a:r>
              <a:rPr lang="lt-LT" sz="1400" dirty="0" err="1"/>
              <a:t>Pearson</a:t>
            </a:r>
            <a:r>
              <a:rPr lang="lt-LT" sz="1400" dirty="0"/>
              <a:t> koreliacijos metodą. </a:t>
            </a:r>
          </a:p>
          <a:p>
            <a:pPr algn="just">
              <a:spcBef>
                <a:spcPts val="600"/>
              </a:spcBef>
            </a:pPr>
            <a:r>
              <a:rPr lang="lt-LT" sz="1400" dirty="0"/>
              <a:t>Jei teiginio, aspekto ar jų grupės geras vertinimas sutampa su geru gyventojų pasitenkinimo indeksu, o blogas aspekto vertinimas sutampa su blogu gyventojų pasitenkinimo indekso rezultatu, teigiama, kad koreliacija yra. </a:t>
            </a:r>
          </a:p>
          <a:p>
            <a:pPr algn="just">
              <a:spcBef>
                <a:spcPts val="600"/>
              </a:spcBef>
            </a:pPr>
            <a:r>
              <a:rPr lang="lt-LT" sz="1400" dirty="0"/>
              <a:t>Atliekant analizę daroma prielaida, kad stipriau koreliuojantys teiginiai ir aspektai yra pamatiniai veiksniai, nulemiantys tam tikrą gyventojų pasitenkinimo indekso rezultatą. Pagal koreliacijos koeficientą ir indekso vertę, aspektai ir teiginiai suskirstomi į keturias reliatyvias grupes: „I prioritetas“ (aukštas vertinimas, bet žemas koreliacijos ryšys), „II prioritetas“ (stiprus koreliacijos ryšys ir aukštas gyventojų pasitenkinimo indeksas), „Higieniniai faktoriai“ (aukštas vertinimas ir aukštas gyventojų pasitenkinimo indeksas) ir „Gali palaukti“ (</a:t>
            </a:r>
            <a:r>
              <a:rPr lang="pt-BR" sz="1400" dirty="0"/>
              <a:t>žemas vertinimas ir žemas gyventojų pasitenkinimo indeksas</a:t>
            </a:r>
            <a:r>
              <a:rPr lang="lt-LT" sz="1400" dirty="0"/>
              <a:t>).</a:t>
            </a:r>
            <a:r>
              <a:rPr lang="lt-LT" sz="1400" dirty="0">
                <a:cs typeface="Times New Roman"/>
              </a:rPr>
              <a:t> </a:t>
            </a:r>
          </a:p>
          <a:p>
            <a:pPr algn="just">
              <a:spcBef>
                <a:spcPts val="600"/>
              </a:spcBef>
            </a:pPr>
            <a:r>
              <a:rPr lang="lt-LT" sz="1400" dirty="0"/>
              <a:t>Šis suskirstymas padeda identifikuoti, kurie aspektai labiausiai veikia gyventojų pasitenkinimą ir kurie yra svarbiausi tolesniems veiksmams.</a:t>
            </a:r>
            <a:endParaRPr lang="lt-LT" sz="1400" i="1"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9D4E1993-A359-DC68-8F0B-6DCA1CD78343}"/>
              </a:ext>
            </a:extLst>
          </p:cNvPr>
          <p:cNvSpPr txBox="1">
            <a:spLocks/>
          </p:cNvSpPr>
          <p:nvPr/>
        </p:nvSpPr>
        <p:spPr>
          <a:xfrm>
            <a:off x="505305" y="291952"/>
            <a:ext cx="9335382"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grupių vertinimu</a:t>
            </a:r>
            <a:endParaRPr lang="en-GB" sz="3200" dirty="0">
              <a:solidFill>
                <a:srgbClr val="548235"/>
              </a:solidFill>
              <a:latin typeface="+mn-lt"/>
              <a:ea typeface="+mn-ea"/>
              <a:cs typeface="+mn-cs"/>
            </a:endParaRPr>
          </a:p>
        </p:txBody>
      </p:sp>
      <p:pic>
        <p:nvPicPr>
          <p:cNvPr id="5" name="Picture 4">
            <a:extLst>
              <a:ext uri="{FF2B5EF4-FFF2-40B4-BE49-F238E27FC236}">
                <a16:creationId xmlns:a16="http://schemas.microsoft.com/office/drawing/2014/main" id="{44A3CFA9-A976-30D3-61E7-6C28FADD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cxnSp>
        <p:nvCxnSpPr>
          <p:cNvPr id="10" name="Straight Arrow Connector 9">
            <a:extLst>
              <a:ext uri="{FF2B5EF4-FFF2-40B4-BE49-F238E27FC236}">
                <a16:creationId xmlns:a16="http://schemas.microsoft.com/office/drawing/2014/main" id="{F16D4E29-EFA2-ED6D-37BB-6CFEAA65313F}"/>
              </a:ext>
            </a:extLst>
          </p:cNvPr>
          <p:cNvCxnSpPr/>
          <p:nvPr/>
        </p:nvCxnSpPr>
        <p:spPr>
          <a:xfrm>
            <a:off x="6113417" y="5878286"/>
            <a:ext cx="5016137"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F3EC402-0118-9D40-6D55-E0AEEEA58A8C}"/>
              </a:ext>
            </a:extLst>
          </p:cNvPr>
          <p:cNvCxnSpPr/>
          <p:nvPr/>
        </p:nvCxnSpPr>
        <p:spPr>
          <a:xfrm flipV="1">
            <a:off x="6113417" y="1550127"/>
            <a:ext cx="0" cy="432816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FC09767-C6FE-C334-4E47-FA5EF7B71131}"/>
              </a:ext>
            </a:extLst>
          </p:cNvPr>
          <p:cNvCxnSpPr/>
          <p:nvPr/>
        </p:nvCxnSpPr>
        <p:spPr>
          <a:xfrm flipV="1">
            <a:off x="8570068" y="1556426"/>
            <a:ext cx="0" cy="43093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5CDA71-8847-3919-9168-538B30EE00FB}"/>
              </a:ext>
            </a:extLst>
          </p:cNvPr>
          <p:cNvCxnSpPr/>
          <p:nvPr/>
        </p:nvCxnSpPr>
        <p:spPr>
          <a:xfrm>
            <a:off x="6108970" y="3677055"/>
            <a:ext cx="50292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415F3E4-B472-406D-D0E3-0CB8B5CAF323}"/>
              </a:ext>
            </a:extLst>
          </p:cNvPr>
          <p:cNvSpPr txBox="1"/>
          <p:nvPr/>
        </p:nvSpPr>
        <p:spPr>
          <a:xfrm rot="16200000">
            <a:off x="4818821" y="3295978"/>
            <a:ext cx="2028828" cy="523220"/>
          </a:xfrm>
          <a:prstGeom prst="rect">
            <a:avLst/>
          </a:prstGeom>
          <a:noFill/>
        </p:spPr>
        <p:txBody>
          <a:bodyPr wrap="square" rtlCol="0">
            <a:spAutoFit/>
          </a:bodyPr>
          <a:lstStyle/>
          <a:p>
            <a:pPr algn="ctr"/>
            <a:r>
              <a:rPr lang="lt-LT" sz="1400" dirty="0"/>
              <a:t>Gyventojų pasitenkinimo indeksas</a:t>
            </a:r>
          </a:p>
        </p:txBody>
      </p:sp>
      <p:sp>
        <p:nvSpPr>
          <p:cNvPr id="19" name="TextBox 18">
            <a:extLst>
              <a:ext uri="{FF2B5EF4-FFF2-40B4-BE49-F238E27FC236}">
                <a16:creationId xmlns:a16="http://schemas.microsoft.com/office/drawing/2014/main" id="{DADE5CB8-B97B-950F-B9EE-48EEB2BDDB5E}"/>
              </a:ext>
            </a:extLst>
          </p:cNvPr>
          <p:cNvSpPr txBox="1"/>
          <p:nvPr/>
        </p:nvSpPr>
        <p:spPr>
          <a:xfrm>
            <a:off x="8111016" y="5844413"/>
            <a:ext cx="935641" cy="307777"/>
          </a:xfrm>
          <a:prstGeom prst="rect">
            <a:avLst/>
          </a:prstGeom>
          <a:noFill/>
        </p:spPr>
        <p:txBody>
          <a:bodyPr wrap="none" rtlCol="0">
            <a:spAutoFit/>
          </a:bodyPr>
          <a:lstStyle/>
          <a:p>
            <a:r>
              <a:rPr lang="lt-LT" sz="1400" dirty="0"/>
              <a:t>Koreliacija</a:t>
            </a:r>
          </a:p>
        </p:txBody>
      </p:sp>
      <p:sp>
        <p:nvSpPr>
          <p:cNvPr id="20" name="TextBox 19">
            <a:extLst>
              <a:ext uri="{FF2B5EF4-FFF2-40B4-BE49-F238E27FC236}">
                <a16:creationId xmlns:a16="http://schemas.microsoft.com/office/drawing/2014/main" id="{1DD6F010-C19D-B610-E28C-937DBB326757}"/>
              </a:ext>
            </a:extLst>
          </p:cNvPr>
          <p:cNvSpPr txBox="1"/>
          <p:nvPr/>
        </p:nvSpPr>
        <p:spPr>
          <a:xfrm>
            <a:off x="6109755" y="5882027"/>
            <a:ext cx="835485" cy="246221"/>
          </a:xfrm>
          <a:prstGeom prst="rect">
            <a:avLst/>
          </a:prstGeom>
          <a:noFill/>
        </p:spPr>
        <p:txBody>
          <a:bodyPr wrap="none" rtlCol="0">
            <a:spAutoFit/>
          </a:bodyPr>
          <a:lstStyle/>
          <a:p>
            <a:r>
              <a:rPr lang="lt-LT" sz="1000" dirty="0"/>
              <a:t>Silpnas ryšys</a:t>
            </a:r>
          </a:p>
        </p:txBody>
      </p:sp>
      <p:sp>
        <p:nvSpPr>
          <p:cNvPr id="21" name="TextBox 20">
            <a:extLst>
              <a:ext uri="{FF2B5EF4-FFF2-40B4-BE49-F238E27FC236}">
                <a16:creationId xmlns:a16="http://schemas.microsoft.com/office/drawing/2014/main" id="{272E380D-778F-B19A-C202-F1FD3D076432}"/>
              </a:ext>
            </a:extLst>
          </p:cNvPr>
          <p:cNvSpPr txBox="1"/>
          <p:nvPr/>
        </p:nvSpPr>
        <p:spPr>
          <a:xfrm>
            <a:off x="10229720" y="5882030"/>
            <a:ext cx="833883" cy="246221"/>
          </a:xfrm>
          <a:prstGeom prst="rect">
            <a:avLst/>
          </a:prstGeom>
          <a:noFill/>
        </p:spPr>
        <p:txBody>
          <a:bodyPr wrap="none" rtlCol="0">
            <a:spAutoFit/>
          </a:bodyPr>
          <a:lstStyle/>
          <a:p>
            <a:r>
              <a:rPr lang="lt-LT" sz="1000" dirty="0"/>
              <a:t>Stiprus ryšys</a:t>
            </a:r>
          </a:p>
        </p:txBody>
      </p:sp>
      <p:sp>
        <p:nvSpPr>
          <p:cNvPr id="22" name="TextBox 21">
            <a:extLst>
              <a:ext uri="{FF2B5EF4-FFF2-40B4-BE49-F238E27FC236}">
                <a16:creationId xmlns:a16="http://schemas.microsoft.com/office/drawing/2014/main" id="{AA9EAE75-A497-0EB3-AD4E-2C1733EBED60}"/>
              </a:ext>
            </a:extLst>
          </p:cNvPr>
          <p:cNvSpPr txBox="1"/>
          <p:nvPr/>
        </p:nvSpPr>
        <p:spPr>
          <a:xfrm rot="16200000">
            <a:off x="5432823" y="5190958"/>
            <a:ext cx="1098378" cy="246221"/>
          </a:xfrm>
          <a:prstGeom prst="rect">
            <a:avLst/>
          </a:prstGeom>
          <a:noFill/>
        </p:spPr>
        <p:txBody>
          <a:bodyPr wrap="none" rtlCol="0">
            <a:spAutoFit/>
          </a:bodyPr>
          <a:lstStyle/>
          <a:p>
            <a:r>
              <a:rPr lang="lt-LT" sz="1000" dirty="0"/>
              <a:t>Žemas vertinimas</a:t>
            </a:r>
          </a:p>
        </p:txBody>
      </p:sp>
      <p:sp>
        <p:nvSpPr>
          <p:cNvPr id="23" name="TextBox 22">
            <a:extLst>
              <a:ext uri="{FF2B5EF4-FFF2-40B4-BE49-F238E27FC236}">
                <a16:creationId xmlns:a16="http://schemas.microsoft.com/office/drawing/2014/main" id="{A6B5838B-388C-D427-A7EB-8CA4A8384497}"/>
              </a:ext>
            </a:extLst>
          </p:cNvPr>
          <p:cNvSpPr txBox="1"/>
          <p:nvPr/>
        </p:nvSpPr>
        <p:spPr>
          <a:xfrm rot="16200000">
            <a:off x="5397752" y="2046897"/>
            <a:ext cx="1164101" cy="246221"/>
          </a:xfrm>
          <a:prstGeom prst="rect">
            <a:avLst/>
          </a:prstGeom>
          <a:noFill/>
        </p:spPr>
        <p:txBody>
          <a:bodyPr wrap="none" rtlCol="0">
            <a:spAutoFit/>
          </a:bodyPr>
          <a:lstStyle/>
          <a:p>
            <a:r>
              <a:rPr lang="lt-LT" sz="1000" dirty="0"/>
              <a:t>Aukštas vertinimas</a:t>
            </a:r>
          </a:p>
        </p:txBody>
      </p:sp>
      <p:sp>
        <p:nvSpPr>
          <p:cNvPr id="25" name="TextBox 24">
            <a:extLst>
              <a:ext uri="{FF2B5EF4-FFF2-40B4-BE49-F238E27FC236}">
                <a16:creationId xmlns:a16="http://schemas.microsoft.com/office/drawing/2014/main" id="{456CC304-FF73-1072-F724-C7848BAE06E8}"/>
              </a:ext>
            </a:extLst>
          </p:cNvPr>
          <p:cNvSpPr txBox="1"/>
          <p:nvPr/>
        </p:nvSpPr>
        <p:spPr>
          <a:xfrm>
            <a:off x="8589523" y="3898879"/>
            <a:ext cx="2509737" cy="1754326"/>
          </a:xfrm>
          <a:prstGeom prst="rect">
            <a:avLst/>
          </a:prstGeom>
          <a:noFill/>
        </p:spPr>
        <p:txBody>
          <a:bodyPr wrap="square">
            <a:spAutoFit/>
          </a:bodyPr>
          <a:lstStyle/>
          <a:p>
            <a:pPr algn="ctr"/>
            <a:r>
              <a:rPr lang="lt-LT" sz="1200" b="1" dirty="0">
                <a:solidFill>
                  <a:schemeClr val="accent6">
                    <a:lumMod val="75000"/>
                  </a:schemeClr>
                </a:solidFill>
                <a:cs typeface="Times New Roman" panose="02020603050405020304" pitchFamily="18" charset="0"/>
              </a:rPr>
              <a:t>I prioritetas</a:t>
            </a:r>
          </a:p>
          <a:p>
            <a:pPr algn="ctr"/>
            <a:r>
              <a:rPr lang="lt-LT" sz="1200" dirty="0">
                <a:solidFill>
                  <a:schemeClr val="accent6">
                    <a:lumMod val="75000"/>
                  </a:schemeClr>
                </a:solidFill>
                <a:cs typeface="Times New Roman" panose="02020603050405020304" pitchFamily="18" charset="0"/>
              </a:rPr>
              <a:t>Tai pagrindinės </a:t>
            </a:r>
            <a:r>
              <a:rPr lang="lt-LT" sz="1200" b="1" dirty="0">
                <a:solidFill>
                  <a:schemeClr val="accent6">
                    <a:lumMod val="75000"/>
                  </a:schemeClr>
                </a:solidFill>
                <a:cs typeface="Times New Roman" panose="02020603050405020304" pitchFamily="18" charset="0"/>
              </a:rPr>
              <a:t>grėsmės</a:t>
            </a:r>
            <a:r>
              <a:rPr lang="lt-LT" sz="1200" dirty="0">
                <a:solidFill>
                  <a:schemeClr val="accent6">
                    <a:lumMod val="75000"/>
                  </a:schemeClr>
                </a:solidFill>
                <a:cs typeface="Times New Roman" panose="02020603050405020304" pitchFamily="18" charset="0"/>
              </a:rPr>
              <a:t> šiuo metu. Šie aspektai stipriausiai koreliuoja su gyventojų pasitenkinimo indeksu ir yra vertinami prasčiau, todėl </a:t>
            </a:r>
            <a:r>
              <a:rPr lang="lt-LT" sz="1200" b="1" dirty="0">
                <a:solidFill>
                  <a:schemeClr val="accent6">
                    <a:lumMod val="75000"/>
                  </a:schemeClr>
                </a:solidFill>
                <a:cs typeface="Times New Roman" panose="02020603050405020304" pitchFamily="18" charset="0"/>
              </a:rPr>
              <a:t>daro neigiamą įtaką indeksui</a:t>
            </a:r>
            <a:r>
              <a:rPr lang="lt-LT" sz="1200" dirty="0">
                <a:solidFill>
                  <a:schemeClr val="accent6">
                    <a:lumMod val="75000"/>
                  </a:schemeClr>
                </a:solidFill>
                <a:cs typeface="Times New Roman" panose="02020603050405020304" pitchFamily="18" charset="0"/>
              </a:rPr>
              <a:t>. Į šiuos aspektus pirmiausia reiktų atsižvelgti norint spręsti jauniems Neringos gyventojams kylančias problemas </a:t>
            </a:r>
            <a:endParaRPr lang="en-US" sz="1200" dirty="0"/>
          </a:p>
        </p:txBody>
      </p:sp>
      <p:sp>
        <p:nvSpPr>
          <p:cNvPr id="26" name="TextBox 25">
            <a:extLst>
              <a:ext uri="{FF2B5EF4-FFF2-40B4-BE49-F238E27FC236}">
                <a16:creationId xmlns:a16="http://schemas.microsoft.com/office/drawing/2014/main" id="{62EA2E1E-C4B6-9994-3FE5-E48755773FA2}"/>
              </a:ext>
            </a:extLst>
          </p:cNvPr>
          <p:cNvSpPr txBox="1"/>
          <p:nvPr/>
        </p:nvSpPr>
        <p:spPr>
          <a:xfrm>
            <a:off x="8673828" y="1775002"/>
            <a:ext cx="2509737" cy="1754326"/>
          </a:xfrm>
          <a:prstGeom prst="rect">
            <a:avLst/>
          </a:prstGeom>
          <a:noFill/>
        </p:spPr>
        <p:txBody>
          <a:bodyPr wrap="square">
            <a:spAutoFit/>
          </a:bodyPr>
          <a:lstStyle/>
          <a:p>
            <a:pPr algn="ctr"/>
            <a:r>
              <a:rPr lang="lt-LT" sz="1200" b="1" dirty="0">
                <a:solidFill>
                  <a:schemeClr val="accent6">
                    <a:lumMod val="75000"/>
                  </a:schemeClr>
                </a:solidFill>
                <a:cs typeface="Times New Roman" panose="02020603050405020304" pitchFamily="18" charset="0"/>
              </a:rPr>
              <a:t>II prioritetas</a:t>
            </a:r>
          </a:p>
          <a:p>
            <a:pPr algn="ctr"/>
            <a:r>
              <a:rPr lang="lt-LT" sz="1200" dirty="0">
                <a:solidFill>
                  <a:schemeClr val="accent6">
                    <a:lumMod val="75000"/>
                  </a:schemeClr>
                </a:solidFill>
                <a:cs typeface="Times New Roman" panose="02020603050405020304" pitchFamily="18" charset="0"/>
              </a:rPr>
              <a:t>Tai pagrindinės </a:t>
            </a:r>
            <a:r>
              <a:rPr lang="lt-LT" sz="1200" b="1" dirty="0">
                <a:solidFill>
                  <a:schemeClr val="accent6">
                    <a:lumMod val="75000"/>
                  </a:schemeClr>
                </a:solidFill>
                <a:cs typeface="Times New Roman" panose="02020603050405020304" pitchFamily="18" charset="0"/>
              </a:rPr>
              <a:t>stiprybės</a:t>
            </a:r>
            <a:r>
              <a:rPr lang="lt-LT" sz="1200" dirty="0">
                <a:solidFill>
                  <a:schemeClr val="accent6">
                    <a:lumMod val="75000"/>
                  </a:schemeClr>
                </a:solidFill>
                <a:cs typeface="Times New Roman" panose="02020603050405020304" pitchFamily="18" charset="0"/>
              </a:rPr>
              <a:t> šiuo metu. Šie aspektai stipriausiai koreliuoja su gyventojų pasitenkinimo indeksu ir yra vertinami geriau, todėl </a:t>
            </a:r>
            <a:r>
              <a:rPr lang="lt-LT" sz="1200" b="1" dirty="0">
                <a:solidFill>
                  <a:schemeClr val="accent6">
                    <a:lumMod val="75000"/>
                  </a:schemeClr>
                </a:solidFill>
                <a:cs typeface="Times New Roman" panose="02020603050405020304" pitchFamily="18" charset="0"/>
              </a:rPr>
              <a:t>daro teigiamą įtaką indeksui</a:t>
            </a:r>
            <a:r>
              <a:rPr lang="lt-LT" sz="1200" dirty="0">
                <a:solidFill>
                  <a:schemeClr val="accent6">
                    <a:lumMod val="75000"/>
                  </a:schemeClr>
                </a:solidFill>
                <a:cs typeface="Times New Roman" panose="02020603050405020304" pitchFamily="18" charset="0"/>
              </a:rPr>
              <a:t>. Šiuos aspektus galima pirmiausia išryškinti norit pritraukti ir išlaikyti jaunus Neringos gyventojus.</a:t>
            </a:r>
            <a:endParaRPr lang="en-US" sz="1200" dirty="0"/>
          </a:p>
        </p:txBody>
      </p:sp>
      <p:sp>
        <p:nvSpPr>
          <p:cNvPr id="28" name="TextBox 27">
            <a:extLst>
              <a:ext uri="{FF2B5EF4-FFF2-40B4-BE49-F238E27FC236}">
                <a16:creationId xmlns:a16="http://schemas.microsoft.com/office/drawing/2014/main" id="{B3257E4A-F7B6-B2C4-F82A-0E63916DE29B}"/>
              </a:ext>
            </a:extLst>
          </p:cNvPr>
          <p:cNvSpPr txBox="1"/>
          <p:nvPr/>
        </p:nvSpPr>
        <p:spPr>
          <a:xfrm>
            <a:off x="6108971" y="1852827"/>
            <a:ext cx="2451370" cy="1569660"/>
          </a:xfrm>
          <a:prstGeom prst="rect">
            <a:avLst/>
          </a:prstGeom>
          <a:noFill/>
        </p:spPr>
        <p:txBody>
          <a:bodyPr wrap="square">
            <a:spAutoFit/>
          </a:bodyPr>
          <a:lstStyle/>
          <a:p>
            <a:pPr algn="ctr"/>
            <a:r>
              <a:rPr lang="lt-LT" sz="1200" b="1" dirty="0">
                <a:solidFill>
                  <a:schemeClr val="accent6">
                    <a:lumMod val="75000"/>
                  </a:schemeClr>
                </a:solidFill>
                <a:cs typeface="Times New Roman" panose="02020603050405020304" pitchFamily="18" charset="0"/>
              </a:rPr>
              <a:t>Higieniniai faktoriai</a:t>
            </a:r>
          </a:p>
          <a:p>
            <a:pPr algn="ctr"/>
            <a:r>
              <a:rPr lang="lt-LT" sz="1200" dirty="0">
                <a:solidFill>
                  <a:schemeClr val="accent6">
                    <a:lumMod val="75000"/>
                  </a:schemeClr>
                </a:solidFill>
                <a:cs typeface="Times New Roman" panose="02020603050405020304" pitchFamily="18" charset="0"/>
              </a:rPr>
              <a:t>Tai geriau nei vidutiniškai vertinami aspektai, tačiau </a:t>
            </a:r>
            <a:r>
              <a:rPr lang="lt-LT" sz="1200" b="1" dirty="0">
                <a:solidFill>
                  <a:schemeClr val="accent6">
                    <a:lumMod val="75000"/>
                  </a:schemeClr>
                </a:solidFill>
                <a:cs typeface="Times New Roman" panose="02020603050405020304" pitchFamily="18" charset="0"/>
              </a:rPr>
              <a:t>didelės įtakos gyventojų pasitenkinimo indeksui jie neturi</a:t>
            </a:r>
            <a:r>
              <a:rPr lang="lt-LT" sz="1200" dirty="0">
                <a:solidFill>
                  <a:schemeClr val="accent6">
                    <a:lumMod val="75000"/>
                  </a:schemeClr>
                </a:solidFill>
                <a:cs typeface="Times New Roman" panose="02020603050405020304" pitchFamily="18" charset="0"/>
              </a:rPr>
              <a:t>. Šie aspektai nereikalauja papildomo dėmesio ir geriausia būtų siekti juos išlaikyti tame pačiame lygyje.</a:t>
            </a:r>
            <a:endParaRPr lang="en-US" sz="1200" dirty="0"/>
          </a:p>
        </p:txBody>
      </p:sp>
      <p:sp>
        <p:nvSpPr>
          <p:cNvPr id="29" name="TextBox 28">
            <a:extLst>
              <a:ext uri="{FF2B5EF4-FFF2-40B4-BE49-F238E27FC236}">
                <a16:creationId xmlns:a16="http://schemas.microsoft.com/office/drawing/2014/main" id="{49ABDF72-AB14-11CE-66A2-FE31913FA1C8}"/>
              </a:ext>
            </a:extLst>
          </p:cNvPr>
          <p:cNvSpPr txBox="1"/>
          <p:nvPr/>
        </p:nvSpPr>
        <p:spPr>
          <a:xfrm>
            <a:off x="6105728" y="3911852"/>
            <a:ext cx="2451370" cy="1754326"/>
          </a:xfrm>
          <a:prstGeom prst="rect">
            <a:avLst/>
          </a:prstGeom>
          <a:noFill/>
        </p:spPr>
        <p:txBody>
          <a:bodyPr wrap="square">
            <a:spAutoFit/>
          </a:bodyPr>
          <a:lstStyle/>
          <a:p>
            <a:pPr algn="ctr"/>
            <a:r>
              <a:rPr lang="lt-LT" sz="1200" b="1" dirty="0">
                <a:solidFill>
                  <a:schemeClr val="accent6">
                    <a:lumMod val="75000"/>
                  </a:schemeClr>
                </a:solidFill>
                <a:cs typeface="Times New Roman" panose="02020603050405020304" pitchFamily="18" charset="0"/>
              </a:rPr>
              <a:t>Gali palaukti</a:t>
            </a:r>
          </a:p>
          <a:p>
            <a:pPr algn="ctr"/>
            <a:r>
              <a:rPr lang="lt-LT" sz="1200" dirty="0">
                <a:solidFill>
                  <a:schemeClr val="accent6">
                    <a:lumMod val="75000"/>
                  </a:schemeClr>
                </a:solidFill>
                <a:cs typeface="Times New Roman" panose="02020603050405020304" pitchFamily="18" charset="0"/>
              </a:rPr>
              <a:t>Tai aspektai, kurių vertinimas nors ir prastesnis už vidurkį, tačiau </a:t>
            </a:r>
            <a:r>
              <a:rPr lang="lt-LT" sz="1200" b="1" dirty="0">
                <a:solidFill>
                  <a:schemeClr val="accent6">
                    <a:lumMod val="75000"/>
                  </a:schemeClr>
                </a:solidFill>
                <a:cs typeface="Times New Roman" panose="02020603050405020304" pitchFamily="18" charset="0"/>
              </a:rPr>
              <a:t>stiprios koreliacijos su gyventojų pasitenkinimo indeksu neturi</a:t>
            </a:r>
            <a:r>
              <a:rPr lang="lt-LT" sz="1200" dirty="0">
                <a:solidFill>
                  <a:schemeClr val="accent6">
                    <a:lumMod val="75000"/>
                  </a:schemeClr>
                </a:solidFill>
                <a:cs typeface="Times New Roman" panose="02020603050405020304" pitchFamily="18" charset="0"/>
              </a:rPr>
              <a:t>. Tai dalykai, kurių gerinimas yra reikalingas, tačiau nėra pirmos skubos ir esminės įtakos pasitenkinimui gali neturėti.</a:t>
            </a:r>
          </a:p>
        </p:txBody>
      </p:sp>
    </p:spTree>
    <p:extLst>
      <p:ext uri="{BB962C8B-B14F-4D97-AF65-F5344CB8AC3E}">
        <p14:creationId xmlns:p14="http://schemas.microsoft.com/office/powerpoint/2010/main" val="1800878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291839"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grupių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2466301224"/>
              </p:ext>
            </p:extLst>
          </p:nvPr>
        </p:nvGraphicFramePr>
        <p:xfrm>
          <a:off x="781050" y="1280160"/>
          <a:ext cx="10925175" cy="4511040"/>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51</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541006"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48712" cy="338554"/>
          </a:xfrm>
          <a:prstGeom prst="rect">
            <a:avLst/>
          </a:prstGeom>
          <a:noFill/>
        </p:spPr>
        <p:txBody>
          <a:bodyPr wrap="none" rtlCol="0">
            <a:spAutoFit/>
          </a:bodyPr>
          <a:lstStyle/>
          <a:p>
            <a:r>
              <a:rPr lang="lt-LT" sz="1600"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246221"/>
          </a:xfrm>
          <a:prstGeom prst="rect">
            <a:avLst/>
          </a:prstGeom>
          <a:noFill/>
        </p:spPr>
        <p:txBody>
          <a:bodyPr wrap="square" rtlCol="0">
            <a:spAutoFit/>
          </a:bodyPr>
          <a:lstStyle/>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39EC9239-D182-6D9A-3A52-258999BBD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32976450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4250029255"/>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52</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b="1"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33006649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1838857167"/>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53</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69679" cy="338554"/>
          </a:xfrm>
          <a:prstGeom prst="rect">
            <a:avLst/>
          </a:prstGeom>
          <a:noFill/>
        </p:spPr>
        <p:txBody>
          <a:bodyPr wrap="none" rtlCol="0">
            <a:spAutoFit/>
          </a:bodyPr>
          <a:lstStyle/>
          <a:p>
            <a:r>
              <a:rPr lang="lt-LT" sz="1600" b="1"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5" name="Speech Bubble: Rectangle with Corners Rounded 4">
            <a:extLst>
              <a:ext uri="{FF2B5EF4-FFF2-40B4-BE49-F238E27FC236}">
                <a16:creationId xmlns:a16="http://schemas.microsoft.com/office/drawing/2014/main" id="{452AE553-A0B6-EE36-BEF5-B5FD923D185E}"/>
              </a:ext>
            </a:extLst>
          </p:cNvPr>
          <p:cNvSpPr/>
          <p:nvPr/>
        </p:nvSpPr>
        <p:spPr>
          <a:xfrm>
            <a:off x="8961120" y="4650376"/>
            <a:ext cx="1550126" cy="888275"/>
          </a:xfrm>
          <a:prstGeom prst="wedgeRoundRectCallout">
            <a:avLst>
              <a:gd name="adj1" fmla="val 29167"/>
              <a:gd name="adj2" fmla="val -66422"/>
              <a:gd name="adj3" fmla="val 16667"/>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Pasitikėjimas ir santykis su savivaldybe yra </a:t>
            </a:r>
            <a:r>
              <a:rPr lang="lt-LT" sz="900" dirty="0" err="1">
                <a:solidFill>
                  <a:prstClr val="black">
                    <a:lumMod val="75000"/>
                    <a:lumOff val="25000"/>
                  </a:prstClr>
                </a:solidFill>
              </a:rPr>
              <a:t>nr.</a:t>
            </a:r>
            <a:r>
              <a:rPr lang="lt-LT" sz="900" dirty="0">
                <a:solidFill>
                  <a:prstClr val="black">
                    <a:lumMod val="75000"/>
                    <a:lumOff val="25000"/>
                  </a:prstClr>
                </a:solidFill>
              </a:rPr>
              <a:t> 1 problemą, kurią reikėtų spręsti norint didinti jaunų Neringiškių pasitenkinimą </a:t>
            </a:r>
            <a:r>
              <a:rPr lang="lt-LT" sz="900" dirty="0" err="1">
                <a:solidFill>
                  <a:prstClr val="black">
                    <a:lumMod val="75000"/>
                    <a:lumOff val="25000"/>
                  </a:prstClr>
                </a:solidFill>
              </a:rPr>
              <a:t>Nneringa</a:t>
            </a:r>
            <a:r>
              <a:rPr lang="lt-LT" sz="900" dirty="0">
                <a:solidFill>
                  <a:prstClr val="black">
                    <a:lumMod val="75000"/>
                    <a:lumOff val="25000"/>
                  </a:prstClr>
                </a:solidFill>
              </a:rPr>
              <a:t>. </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1332214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2883115201"/>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54</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b="1"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1E859C6E-E43D-B2A7-C5F8-8EC9A1B62215}"/>
              </a:ext>
            </a:extLst>
          </p:cNvPr>
          <p:cNvSpPr/>
          <p:nvPr/>
        </p:nvSpPr>
        <p:spPr>
          <a:xfrm>
            <a:off x="6792687" y="5103220"/>
            <a:ext cx="1550126" cy="888275"/>
          </a:xfrm>
          <a:prstGeom prst="wedgeRoundRectCallout">
            <a:avLst>
              <a:gd name="adj1" fmla="val 26358"/>
              <a:gd name="adj2" fmla="val -59559"/>
              <a:gd name="adj3" fmla="val 16667"/>
            </a:avLst>
          </a:prstGeom>
          <a:solidFill>
            <a:srgbClr val="A9D1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Gerai apmokamas darbas ir galimybės/ pasirengimas įgyti gerą specialybę yra esminė problema galvojant apie jaunus Neringos gyventojus.</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2772401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1517268138"/>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55</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b="1"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FC4CA501-543B-E8A8-5098-7BDA8E0F8493}"/>
              </a:ext>
            </a:extLst>
          </p:cNvPr>
          <p:cNvSpPr/>
          <p:nvPr/>
        </p:nvSpPr>
        <p:spPr>
          <a:xfrm>
            <a:off x="6522720" y="4659084"/>
            <a:ext cx="1201784" cy="391888"/>
          </a:xfrm>
          <a:prstGeom prst="wedgeRoundRectCallout">
            <a:avLst>
              <a:gd name="adj1" fmla="val 27747"/>
              <a:gd name="adj2" fmla="val -90670"/>
              <a:gd name="adj3" fmla="val 16667"/>
            </a:avLst>
          </a:prstGeom>
          <a:solidFill>
            <a:srgbClr val="F4B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Emocinės pagalbos Neringoje trūksta</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11763245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315887950"/>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56</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48712" cy="338554"/>
          </a:xfrm>
          <a:prstGeom prst="rect">
            <a:avLst/>
          </a:prstGeom>
          <a:noFill/>
        </p:spPr>
        <p:txBody>
          <a:bodyPr wrap="none" rtlCol="0">
            <a:spAutoFit/>
          </a:bodyPr>
          <a:lstStyle/>
          <a:p>
            <a:r>
              <a:rPr lang="lt-LT" sz="1600"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227387" cy="338554"/>
          </a:xfrm>
          <a:prstGeom prst="rect">
            <a:avLst/>
          </a:prstGeom>
          <a:noFill/>
        </p:spPr>
        <p:txBody>
          <a:bodyPr wrap="none" rtlCol="0">
            <a:spAutoFit/>
          </a:bodyPr>
          <a:lstStyle/>
          <a:p>
            <a:r>
              <a:rPr lang="lt-LT" sz="1600" b="1"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51A98E88-ECD0-7A2A-A435-A8F06D3AC6B8}"/>
              </a:ext>
            </a:extLst>
          </p:cNvPr>
          <p:cNvSpPr/>
          <p:nvPr/>
        </p:nvSpPr>
        <p:spPr>
          <a:xfrm>
            <a:off x="9492343" y="1645921"/>
            <a:ext cx="1611086" cy="775062"/>
          </a:xfrm>
          <a:prstGeom prst="wedgeRoundRectCallout">
            <a:avLst>
              <a:gd name="adj1" fmla="val 27275"/>
              <a:gd name="adj2" fmla="val 70365"/>
              <a:gd name="adj3" fmla="val 16667"/>
            </a:avLst>
          </a:prstGeom>
          <a:solidFill>
            <a:srgbClr val="F4B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Nepaisant trūkstamos emocinės pagalbos, bendrai Neringoje yra emociškai palanki atmosfera, neblogas bendruomeniškumas</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6513631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2680194656"/>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57</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48712" cy="338554"/>
          </a:xfrm>
          <a:prstGeom prst="rect">
            <a:avLst/>
          </a:prstGeom>
          <a:noFill/>
        </p:spPr>
        <p:txBody>
          <a:bodyPr wrap="none" rtlCol="0">
            <a:spAutoFit/>
          </a:bodyPr>
          <a:lstStyle/>
          <a:p>
            <a:r>
              <a:rPr lang="lt-LT" sz="1600"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227387" cy="338554"/>
          </a:xfrm>
          <a:prstGeom prst="rect">
            <a:avLst/>
          </a:prstGeom>
          <a:noFill/>
        </p:spPr>
        <p:txBody>
          <a:bodyPr wrap="none" rtlCol="0">
            <a:spAutoFit/>
          </a:bodyPr>
          <a:lstStyle/>
          <a:p>
            <a:r>
              <a:rPr lang="lt-LT" sz="1600" b="1"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85C4F0C2-5405-A0B8-11DF-7AC7EAAA8882}"/>
              </a:ext>
            </a:extLst>
          </p:cNvPr>
          <p:cNvSpPr/>
          <p:nvPr/>
        </p:nvSpPr>
        <p:spPr>
          <a:xfrm>
            <a:off x="8795658" y="1532710"/>
            <a:ext cx="1611086" cy="775062"/>
          </a:xfrm>
          <a:prstGeom prst="wedgeRoundRectCallout">
            <a:avLst>
              <a:gd name="adj1" fmla="val 27275"/>
              <a:gd name="adj2" fmla="val 70365"/>
              <a:gd name="adj3" fmla="val 16667"/>
            </a:avLst>
          </a:prstGeom>
          <a:solidFill>
            <a:srgbClr val="9DC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Neringa gali pasigirti puikiomis vasaros pramogomis palaikančiomis gerą Neringiškių fizinį aktyvumą.</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8520773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911552161"/>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58</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48712" cy="338554"/>
          </a:xfrm>
          <a:prstGeom prst="rect">
            <a:avLst/>
          </a:prstGeom>
          <a:noFill/>
        </p:spPr>
        <p:txBody>
          <a:bodyPr wrap="none" rtlCol="0">
            <a:spAutoFit/>
          </a:bodyPr>
          <a:lstStyle/>
          <a:p>
            <a:r>
              <a:rPr lang="lt-LT" sz="1600"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227387" cy="338554"/>
          </a:xfrm>
          <a:prstGeom prst="rect">
            <a:avLst/>
          </a:prstGeom>
          <a:noFill/>
        </p:spPr>
        <p:txBody>
          <a:bodyPr wrap="none" rtlCol="0">
            <a:spAutoFit/>
          </a:bodyPr>
          <a:lstStyle/>
          <a:p>
            <a:r>
              <a:rPr lang="lt-LT" sz="1600" b="1"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48A154C7-AC0B-C337-8CEC-10B75FEBA0ED}"/>
              </a:ext>
            </a:extLst>
          </p:cNvPr>
          <p:cNvSpPr/>
          <p:nvPr/>
        </p:nvSpPr>
        <p:spPr>
          <a:xfrm>
            <a:off x="8229600" y="1619794"/>
            <a:ext cx="1297578" cy="583475"/>
          </a:xfrm>
          <a:prstGeom prst="wedgeRoundRectCallout">
            <a:avLst>
              <a:gd name="adj1" fmla="val 21906"/>
              <a:gd name="adj2" fmla="val 76335"/>
              <a:gd name="adj3" fmla="val 16667"/>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Švietimo aplinka iki pereinant į vidurinį išsilavinimą yra vertinama gerai.</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15575326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2986600033"/>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59</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48712" cy="338554"/>
          </a:xfrm>
          <a:prstGeom prst="rect">
            <a:avLst/>
          </a:prstGeom>
          <a:noFill/>
        </p:spPr>
        <p:txBody>
          <a:bodyPr wrap="none" rtlCol="0">
            <a:spAutoFit/>
          </a:bodyPr>
          <a:lstStyle/>
          <a:p>
            <a:r>
              <a:rPr lang="lt-LT" sz="1600"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227387" cy="338554"/>
          </a:xfrm>
          <a:prstGeom prst="rect">
            <a:avLst/>
          </a:prstGeom>
          <a:noFill/>
        </p:spPr>
        <p:txBody>
          <a:bodyPr wrap="none" rtlCol="0">
            <a:spAutoFit/>
          </a:bodyPr>
          <a:lstStyle/>
          <a:p>
            <a:r>
              <a:rPr lang="lt-LT" sz="1600" b="1"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12099" cy="338554"/>
          </a:xfrm>
          <a:prstGeom prst="rect">
            <a:avLst/>
          </a:prstGeom>
          <a:noFill/>
        </p:spPr>
        <p:txBody>
          <a:bodyPr wrap="none" rtlCol="0">
            <a:spAutoFit/>
          </a:bodyPr>
          <a:lstStyle/>
          <a:p>
            <a:r>
              <a:rPr lang="lt-LT" sz="1600"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A1676EC6-C21E-D5D5-BCC8-92C65303B363}"/>
              </a:ext>
            </a:extLst>
          </p:cNvPr>
          <p:cNvSpPr/>
          <p:nvPr/>
        </p:nvSpPr>
        <p:spPr>
          <a:xfrm>
            <a:off x="7463245" y="3718559"/>
            <a:ext cx="1341121" cy="583475"/>
          </a:xfrm>
          <a:prstGeom prst="wedgeRoundRectCallout">
            <a:avLst>
              <a:gd name="adj1" fmla="val -21047"/>
              <a:gd name="adj2" fmla="val -69934"/>
              <a:gd name="adj3" fmla="val 16667"/>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Neringiškiai nori ir džiaugiasi bendruomenės erdvėmis ir veiklomis.</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154498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CE8B46-51BC-1EDC-A2AF-0E38C33BC5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375"/>
          <a:stretch/>
        </p:blipFill>
        <p:spPr>
          <a:xfrm>
            <a:off x="8277225" y="0"/>
            <a:ext cx="3914775" cy="6858000"/>
          </a:xfrm>
          <a:prstGeom prst="rect">
            <a:avLst/>
          </a:prstGeom>
        </p:spPr>
      </p:pic>
      <p:sp>
        <p:nvSpPr>
          <p:cNvPr id="6" name="TextBox 5">
            <a:extLst>
              <a:ext uri="{FF2B5EF4-FFF2-40B4-BE49-F238E27FC236}">
                <a16:creationId xmlns:a16="http://schemas.microsoft.com/office/drawing/2014/main" id="{A3EBA5C4-A239-280F-1F19-DAEABABAA6E6}"/>
              </a:ext>
            </a:extLst>
          </p:cNvPr>
          <p:cNvSpPr txBox="1"/>
          <p:nvPr/>
        </p:nvSpPr>
        <p:spPr>
          <a:xfrm rot="10800000">
            <a:off x="3438525" y="-1360"/>
            <a:ext cx="8753472"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7" name="TextBox 6">
            <a:extLst>
              <a:ext uri="{FF2B5EF4-FFF2-40B4-BE49-F238E27FC236}">
                <a16:creationId xmlns:a16="http://schemas.microsoft.com/office/drawing/2014/main" id="{54E2F9E8-A72B-4403-938F-4B048CED8A2F}"/>
              </a:ext>
            </a:extLst>
          </p:cNvPr>
          <p:cNvSpPr txBox="1"/>
          <p:nvPr/>
        </p:nvSpPr>
        <p:spPr>
          <a:xfrm>
            <a:off x="533401" y="1822154"/>
            <a:ext cx="8442324" cy="4308872"/>
          </a:xfrm>
          <a:prstGeom prst="rect">
            <a:avLst/>
          </a:prstGeom>
          <a:noFill/>
        </p:spPr>
        <p:txBody>
          <a:bodyPr wrap="square" lIns="91440" tIns="45720" rIns="91440" bIns="45720" rtlCol="0" anchor="t">
            <a:spAutoFit/>
          </a:bodyPr>
          <a:lstStyle/>
          <a:p>
            <a:pPr algn="just">
              <a:spcAft>
                <a:spcPts val="600"/>
              </a:spcAft>
            </a:pPr>
            <a:r>
              <a:rPr lang="lt-LT" sz="1400" dirty="0"/>
              <a:t>Respondentų nuomone, emociškai Neringa yra itin patraukli jaunimui. Visų pirma tiems, kurie vertina laisvę ir ramybę. Daugumos grupių dalyvių spontaniniai vertinimai yra  labai pozityvus ir remiasi į 3 pagrindines vertybes:</a:t>
            </a:r>
          </a:p>
          <a:p>
            <a:pPr marL="285750" indent="-285750">
              <a:spcAft>
                <a:spcPts val="600"/>
              </a:spcAft>
              <a:buFont typeface="Arial" panose="020B0604020202020204" pitchFamily="34" charset="0"/>
              <a:buChar char="•"/>
            </a:pPr>
            <a:r>
              <a:rPr lang="lt-LT" sz="1400" b="1" dirty="0"/>
              <a:t>Laisvės jausmas.</a:t>
            </a:r>
            <a:r>
              <a:rPr lang="lt-LT" sz="1400" dirty="0"/>
              <a:t> </a:t>
            </a:r>
            <a:r>
              <a:rPr lang="lt-LT" sz="1400" i="1" dirty="0"/>
              <a:t>„Koks yra jaunų žmonių gyvenimas Neringoje..?  Ganėtinai geras ir laimingas, nes žmonės turi daug laisvės“; „Neringa, - tai laisvė, galime daryti ką norim...“</a:t>
            </a:r>
            <a:endParaRPr lang="lt-LT" sz="1400" dirty="0"/>
          </a:p>
          <a:p>
            <a:pPr marL="285750" indent="-285750">
              <a:spcAft>
                <a:spcPts val="600"/>
              </a:spcAft>
              <a:buFont typeface="Arial" panose="020B0604020202020204" pitchFamily="34" charset="0"/>
              <a:buChar char="•"/>
            </a:pPr>
            <a:r>
              <a:rPr lang="lt-LT" sz="1400" dirty="0"/>
              <a:t>Betarpiškas </a:t>
            </a:r>
            <a:r>
              <a:rPr lang="lt-LT" sz="1400" b="1" dirty="0"/>
              <a:t>sąlytis</a:t>
            </a:r>
            <a:r>
              <a:rPr lang="lt-LT" sz="1400" dirty="0"/>
              <a:t> su išskirtinio grožio </a:t>
            </a:r>
            <a:r>
              <a:rPr lang="lt-LT" sz="1400" b="1" dirty="0"/>
              <a:t>gamta;</a:t>
            </a:r>
            <a:endParaRPr lang="lt-LT" sz="1400" dirty="0"/>
          </a:p>
          <a:p>
            <a:pPr marL="285750" indent="-285750">
              <a:spcAft>
                <a:spcPts val="600"/>
              </a:spcAft>
              <a:buFont typeface="Arial" panose="020B0604020202020204" pitchFamily="34" charset="0"/>
              <a:buChar char="•"/>
            </a:pPr>
            <a:r>
              <a:rPr lang="lt-LT" sz="1400" b="1" dirty="0"/>
              <a:t>Ramybė ir saugumas.</a:t>
            </a:r>
            <a:r>
              <a:rPr lang="lt-LT" sz="1400" dirty="0"/>
              <a:t> </a:t>
            </a:r>
            <a:r>
              <a:rPr lang="lt-LT" sz="1400" i="1" dirty="0"/>
              <a:t>„Čia yra ramu iš visų pozicijų, nereikia bijoti būti apiplėštam ar nuskriaustam“; „ Saugi aplinka: tėvai išleidžia vieną vaiką su dviračiu ir jaučiasi saugūs, čia žmonės blogo nelinki.“</a:t>
            </a:r>
          </a:p>
          <a:p>
            <a:pPr marL="285750" indent="-285750">
              <a:spcAft>
                <a:spcPts val="600"/>
              </a:spcAft>
              <a:buFont typeface="Arial" panose="020B0604020202020204" pitchFamily="34" charset="0"/>
              <a:buChar char="•"/>
            </a:pPr>
            <a:endParaRPr lang="lt-LT" sz="1400" dirty="0"/>
          </a:p>
          <a:p>
            <a:pPr>
              <a:spcAft>
                <a:spcPts val="600"/>
              </a:spcAft>
            </a:pPr>
            <a:r>
              <a:rPr lang="lt-LT" sz="1400" dirty="0"/>
              <a:t>Tačiau vertinami esminius skirtumus su žemynine dalimi, dalyviai dažniau buvo linkę akcentuoti gyvenimo Neringoje trūkumus:</a:t>
            </a:r>
          </a:p>
          <a:p>
            <a:pPr marL="285750" indent="-285750" algn="just">
              <a:spcAft>
                <a:spcPts val="600"/>
              </a:spcAft>
              <a:buFont typeface="Arial" panose="020B0604020202020204" pitchFamily="34" charset="0"/>
              <a:buChar char="•"/>
            </a:pPr>
            <a:r>
              <a:rPr lang="lt-LT" sz="1400" b="1" dirty="0"/>
              <a:t>Sudėtingos darbo sąlygos; </a:t>
            </a:r>
          </a:p>
          <a:p>
            <a:pPr marL="285750" indent="-285750">
              <a:spcAft>
                <a:spcPts val="600"/>
              </a:spcAft>
              <a:buFont typeface="Arial" panose="020B0604020202020204" pitchFamily="34" charset="0"/>
              <a:buChar char="•"/>
            </a:pPr>
            <a:r>
              <a:rPr lang="lt-LT" sz="1400" b="1" dirty="0"/>
              <a:t>Sezoniškumo įtaka skirtingoms gyvenimo sritims: darbui, poilsiui, šeimai; </a:t>
            </a:r>
          </a:p>
          <a:p>
            <a:pPr marL="285750" indent="-285750">
              <a:spcAft>
                <a:spcPts val="600"/>
              </a:spcAft>
              <a:buFont typeface="Arial" panose="020B0604020202020204" pitchFamily="34" charset="0"/>
              <a:buChar char="•"/>
            </a:pPr>
            <a:r>
              <a:rPr lang="lt-LT" sz="1400" b="1" dirty="0"/>
              <a:t>Neigiama keltų įtaką gyvenimo ritmui; </a:t>
            </a:r>
          </a:p>
          <a:p>
            <a:pPr marL="285750" indent="-285750">
              <a:spcAft>
                <a:spcPts val="600"/>
              </a:spcAft>
              <a:buFont typeface="Arial" panose="020B0604020202020204" pitchFamily="34" charset="0"/>
              <a:buChar char="•"/>
            </a:pPr>
            <a:r>
              <a:rPr lang="lt-LT" sz="1400" b="1" dirty="0"/>
              <a:t>Laisvalaikio pramogų vietiniams gyventojams trūkumas.</a:t>
            </a:r>
          </a:p>
          <a:p>
            <a:pPr algn="just"/>
            <a:endParaRPr lang="lt-LT" sz="1400" i="1" dirty="0">
              <a:cs typeface="Times New Roman" panose="02020603050405020304" pitchFamily="18" charset="0"/>
            </a:endParaRPr>
          </a:p>
          <a:p>
            <a:pPr algn="just"/>
            <a:endParaRPr lang="lt-LT" sz="1400" i="1" dirty="0">
              <a:cs typeface="Times New Roman" panose="02020603050405020304" pitchFamily="18" charset="0"/>
            </a:endParaRPr>
          </a:p>
        </p:txBody>
      </p:sp>
      <p:sp>
        <p:nvSpPr>
          <p:cNvPr id="2" name="Title 1">
            <a:extLst>
              <a:ext uri="{FF2B5EF4-FFF2-40B4-BE49-F238E27FC236}">
                <a16:creationId xmlns:a16="http://schemas.microsoft.com/office/drawing/2014/main" id="{B3724F81-4CB5-1A32-1AB8-6E4DB6ED4478}"/>
              </a:ext>
            </a:extLst>
          </p:cNvPr>
          <p:cNvSpPr txBox="1">
            <a:spLocks/>
          </p:cNvSpPr>
          <p:nvPr/>
        </p:nvSpPr>
        <p:spPr>
          <a:xfrm>
            <a:off x="515938" y="323850"/>
            <a:ext cx="11268075" cy="944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dirty="0">
                <a:solidFill>
                  <a:schemeClr val="accent6">
                    <a:lumMod val="75000"/>
                  </a:schemeClr>
                </a:solidFill>
                <a:cs typeface="Times New Roman" panose="02020603050405020304" pitchFamily="18" charset="0"/>
              </a:rPr>
              <a:t>Jaunimo gyvenimas Neringoje: p</a:t>
            </a:r>
            <a:r>
              <a:rPr lang="lt-LT" sz="3200" dirty="0">
                <a:solidFill>
                  <a:schemeClr val="accent6">
                    <a:lumMod val="75000"/>
                  </a:schemeClr>
                </a:solidFill>
                <a:latin typeface="+mn-lt"/>
                <a:cs typeface="Times New Roman" panose="02020603050405020304" pitchFamily="18" charset="0"/>
              </a:rPr>
              <a:t>irmos asociacijos</a:t>
            </a:r>
          </a:p>
        </p:txBody>
      </p:sp>
      <p:sp>
        <p:nvSpPr>
          <p:cNvPr id="4" name="Slide Number Placeholder 3"/>
          <p:cNvSpPr>
            <a:spLocks noGrp="1"/>
          </p:cNvSpPr>
          <p:nvPr>
            <p:ph type="sldNum" sz="quarter" idx="12"/>
          </p:nvPr>
        </p:nvSpPr>
        <p:spPr>
          <a:xfrm>
            <a:off x="8610600" y="6356350"/>
            <a:ext cx="2743200" cy="365125"/>
          </a:xfrm>
        </p:spPr>
        <p:txBody>
          <a:bodyPr/>
          <a:lstStyle/>
          <a:p>
            <a:fld id="{5E929A9C-FEEA-46AE-A7D3-E2FF9991963E}" type="slidenum">
              <a:rPr lang="lt-LT" smtClean="0"/>
              <a:pPr/>
              <a:t>6</a:t>
            </a:fld>
            <a:endParaRPr lang="lt-LT" dirty="0"/>
          </a:p>
        </p:txBody>
      </p:sp>
      <p:pic>
        <p:nvPicPr>
          <p:cNvPr id="11" name="Picture 10">
            <a:extLst>
              <a:ext uri="{FF2B5EF4-FFF2-40B4-BE49-F238E27FC236}">
                <a16:creationId xmlns:a16="http://schemas.microsoft.com/office/drawing/2014/main" id="{265131FC-0223-1E52-6C36-C8023CAAC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7" y="6159989"/>
            <a:ext cx="1843088" cy="513372"/>
          </a:xfrm>
          <a:prstGeom prst="rect">
            <a:avLst/>
          </a:prstGeom>
        </p:spPr>
      </p:pic>
    </p:spTree>
    <p:extLst>
      <p:ext uri="{BB962C8B-B14F-4D97-AF65-F5344CB8AC3E}">
        <p14:creationId xmlns:p14="http://schemas.microsoft.com/office/powerpoint/2010/main" val="13909137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2868034661"/>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60</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74359" cy="338554"/>
          </a:xfrm>
          <a:prstGeom prst="rect">
            <a:avLst/>
          </a:prstGeom>
          <a:noFill/>
        </p:spPr>
        <p:txBody>
          <a:bodyPr wrap="none" rtlCol="0">
            <a:spAutoFit/>
          </a:bodyPr>
          <a:lstStyle/>
          <a:p>
            <a:r>
              <a:rPr lang="lt-LT" sz="1600" b="1"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9436765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4020078959"/>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61</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74359" cy="338554"/>
          </a:xfrm>
          <a:prstGeom prst="rect">
            <a:avLst/>
          </a:prstGeom>
          <a:noFill/>
        </p:spPr>
        <p:txBody>
          <a:bodyPr wrap="none" rtlCol="0">
            <a:spAutoFit/>
          </a:bodyPr>
          <a:lstStyle/>
          <a:p>
            <a:r>
              <a:rPr lang="lt-LT" sz="1600" b="1"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4" name="Speech Bubble: Rectangle with Corners Rounded 3">
            <a:extLst>
              <a:ext uri="{FF2B5EF4-FFF2-40B4-BE49-F238E27FC236}">
                <a16:creationId xmlns:a16="http://schemas.microsoft.com/office/drawing/2014/main" id="{CD87F0DC-DBE1-EBDC-855B-33C69F836D1A}"/>
              </a:ext>
            </a:extLst>
          </p:cNvPr>
          <p:cNvSpPr/>
          <p:nvPr/>
        </p:nvSpPr>
        <p:spPr>
          <a:xfrm>
            <a:off x="4763588" y="1384665"/>
            <a:ext cx="1611086" cy="775062"/>
          </a:xfrm>
          <a:prstGeom prst="wedgeRoundRectCallout">
            <a:avLst>
              <a:gd name="adj1" fmla="val -57590"/>
              <a:gd name="adj2" fmla="val -21770"/>
              <a:gd name="adj3" fmla="val 16667"/>
            </a:avLst>
          </a:prstGeom>
          <a:solidFill>
            <a:srgbClr val="F4B1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Neringa matoma kaip išskirtinai saugi vieta gyventi, tačiau tai menkai susiję su bendru jaunų Neringiškių pasitenkinimu.</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3507835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62</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74359" cy="338554"/>
          </a:xfrm>
          <a:prstGeom prst="rect">
            <a:avLst/>
          </a:prstGeom>
          <a:noFill/>
        </p:spPr>
        <p:txBody>
          <a:bodyPr wrap="none" rtlCol="0">
            <a:spAutoFit/>
          </a:bodyPr>
          <a:lstStyle/>
          <a:p>
            <a:r>
              <a:rPr lang="lt-LT" sz="1600" b="1"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58077AB0-7FB6-B652-23B4-902892306633}"/>
              </a:ext>
            </a:extLst>
          </p:cNvPr>
          <p:cNvSpPr/>
          <p:nvPr/>
        </p:nvSpPr>
        <p:spPr>
          <a:xfrm>
            <a:off x="2856411" y="2238105"/>
            <a:ext cx="1611086" cy="775062"/>
          </a:xfrm>
          <a:prstGeom prst="wedgeRoundRectCallout">
            <a:avLst>
              <a:gd name="adj1" fmla="val -53266"/>
              <a:gd name="adj2" fmla="val 32163"/>
              <a:gd name="adj3" fmla="val 16667"/>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Laisvalaikio ir susisiekimo  infrastuktūra menkai koreliuoja su jaunų neringiškių pasitenkinimo indeksu</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676515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3545761200"/>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63</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b="1"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74359" cy="338554"/>
          </a:xfrm>
          <a:prstGeom prst="rect">
            <a:avLst/>
          </a:prstGeom>
          <a:noFill/>
        </p:spPr>
        <p:txBody>
          <a:bodyPr wrap="none" rtlCol="0">
            <a:spAutoFit/>
          </a:bodyPr>
          <a:lstStyle/>
          <a:p>
            <a:r>
              <a:rPr lang="lt-LT" sz="1600" b="1"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36813" cy="338554"/>
          </a:xfrm>
          <a:prstGeom prst="rect">
            <a:avLst/>
          </a:prstGeom>
          <a:noFill/>
        </p:spPr>
        <p:txBody>
          <a:bodyPr wrap="none" rtlCol="0">
            <a:spAutoFit/>
          </a:bodyPr>
          <a:lstStyle/>
          <a:p>
            <a:r>
              <a:rPr lang="lt-LT" sz="1600"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F3E89D43-CB21-ACEE-E795-613BEA9A96BE}"/>
              </a:ext>
            </a:extLst>
          </p:cNvPr>
          <p:cNvSpPr/>
          <p:nvPr/>
        </p:nvSpPr>
        <p:spPr>
          <a:xfrm>
            <a:off x="4589417" y="1698174"/>
            <a:ext cx="1802674" cy="775062"/>
          </a:xfrm>
          <a:prstGeom prst="wedgeRoundRectCallout">
            <a:avLst>
              <a:gd name="adj1" fmla="val 21420"/>
              <a:gd name="adj2" fmla="val 65871"/>
              <a:gd name="adj3" fmla="val 16667"/>
            </a:avLst>
          </a:prstGeom>
          <a:solidFill>
            <a:srgbClr val="F8C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Įsitraukimas į bendruomenę, socialinių santykių mezgimo galimybės menkai koreliuoja su bendru Neringos gyventojų pasitenkinimo indeksu</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1672660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800869087"/>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64</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b="1"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74359" cy="338554"/>
          </a:xfrm>
          <a:prstGeom prst="rect">
            <a:avLst/>
          </a:prstGeom>
          <a:noFill/>
        </p:spPr>
        <p:txBody>
          <a:bodyPr wrap="none" rtlCol="0">
            <a:spAutoFit/>
          </a:bodyPr>
          <a:lstStyle/>
          <a:p>
            <a:r>
              <a:rPr lang="lt-LT" sz="1600" b="1"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73682" cy="338554"/>
          </a:xfrm>
          <a:prstGeom prst="rect">
            <a:avLst/>
          </a:prstGeom>
          <a:noFill/>
        </p:spPr>
        <p:txBody>
          <a:bodyPr wrap="none" rtlCol="0">
            <a:spAutoFit/>
          </a:bodyPr>
          <a:lstStyle/>
          <a:p>
            <a:r>
              <a:rPr lang="lt-LT" sz="1600" b="1"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521486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1939748112"/>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65</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b="1"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74359" cy="338554"/>
          </a:xfrm>
          <a:prstGeom prst="rect">
            <a:avLst/>
          </a:prstGeom>
          <a:noFill/>
        </p:spPr>
        <p:txBody>
          <a:bodyPr wrap="none" rtlCol="0">
            <a:spAutoFit/>
          </a:bodyPr>
          <a:lstStyle/>
          <a:p>
            <a:r>
              <a:rPr lang="lt-LT" sz="1600" b="1"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73682" cy="338554"/>
          </a:xfrm>
          <a:prstGeom prst="rect">
            <a:avLst/>
          </a:prstGeom>
          <a:noFill/>
        </p:spPr>
        <p:txBody>
          <a:bodyPr wrap="none" rtlCol="0">
            <a:spAutoFit/>
          </a:bodyPr>
          <a:lstStyle/>
          <a:p>
            <a:r>
              <a:rPr lang="lt-LT" sz="1600" b="1"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9650C0D7-5C72-BD92-C625-4C359FD5DC26}"/>
              </a:ext>
            </a:extLst>
          </p:cNvPr>
          <p:cNvSpPr/>
          <p:nvPr/>
        </p:nvSpPr>
        <p:spPr>
          <a:xfrm>
            <a:off x="2708365" y="3866608"/>
            <a:ext cx="1802674" cy="775062"/>
          </a:xfrm>
          <a:prstGeom prst="wedgeRoundRectCallout">
            <a:avLst>
              <a:gd name="adj1" fmla="val 21420"/>
              <a:gd name="adj2" fmla="val 65871"/>
              <a:gd name="adj3" fmla="val 16667"/>
            </a:avLst>
          </a:prstGeom>
          <a:solidFill>
            <a:srgbClr val="FF8F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Būsto problema yra itin Neringos gyventojams, tačiau veikiausiai realistiškas rinkos vertinimas sumažina šio aspekto įtaką gyventojų pasitenkinimui. </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3531936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chemeClr val="accent6">
                    <a:lumMod val="75000"/>
                  </a:schemeClr>
                </a:solidFill>
                <a:latin typeface="+mn-lt"/>
                <a:cs typeface="Times New Roman" panose="02020603050405020304" pitchFamily="18" charset="0"/>
              </a:rPr>
              <a:t>Gyventojų pasitenkinimo indekso koreliacija su atskirų aspektų ir teiginių vertinimu</a:t>
            </a:r>
            <a:endParaRPr lang="en-GB" sz="3200" dirty="0">
              <a:solidFill>
                <a:srgbClr val="548235"/>
              </a:solidFill>
              <a:latin typeface="+mn-lt"/>
              <a:ea typeface="+mn-ea"/>
              <a:cs typeface="+mn-cs"/>
            </a:endParaRPr>
          </a:p>
        </p:txBody>
      </p:sp>
      <p:graphicFrame>
        <p:nvGraphicFramePr>
          <p:cNvPr id="15" name="Chart 14">
            <a:extLst>
              <a:ext uri="{FF2B5EF4-FFF2-40B4-BE49-F238E27FC236}">
                <a16:creationId xmlns:a16="http://schemas.microsoft.com/office/drawing/2014/main" id="{C4C298F3-ECAD-E1FB-9CE4-28F22E47A082}"/>
              </a:ext>
            </a:extLst>
          </p:cNvPr>
          <p:cNvGraphicFramePr/>
          <p:nvPr>
            <p:extLst>
              <p:ext uri="{D42A27DB-BD31-4B8C-83A1-F6EECF244321}">
                <p14:modId xmlns:p14="http://schemas.microsoft.com/office/powerpoint/2010/main" val="3197570357"/>
              </p:ext>
            </p:extLst>
          </p:nvPr>
        </p:nvGraphicFramePr>
        <p:xfrm>
          <a:off x="923925" y="1228724"/>
          <a:ext cx="10925175" cy="4562475"/>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66</a:t>
            </a:fld>
            <a:endParaRPr lang="lt-LT"/>
          </a:p>
        </p:txBody>
      </p:sp>
      <p:sp>
        <p:nvSpPr>
          <p:cNvPr id="9" name="TextBox 8">
            <a:extLst>
              <a:ext uri="{FF2B5EF4-FFF2-40B4-BE49-F238E27FC236}">
                <a16:creationId xmlns:a16="http://schemas.microsoft.com/office/drawing/2014/main" id="{5A0CB9D2-B4AD-6B46-1B33-24207C09EBCA}"/>
              </a:ext>
            </a:extLst>
          </p:cNvPr>
          <p:cNvSpPr txBox="1"/>
          <p:nvPr/>
        </p:nvSpPr>
        <p:spPr>
          <a:xfrm>
            <a:off x="5289987" y="5756864"/>
            <a:ext cx="1147302" cy="369332"/>
          </a:xfrm>
          <a:prstGeom prst="rect">
            <a:avLst/>
          </a:prstGeom>
          <a:noFill/>
        </p:spPr>
        <p:txBody>
          <a:bodyPr wrap="none" rtlCol="0">
            <a:spAutoFit/>
          </a:bodyPr>
          <a:lstStyle/>
          <a:p>
            <a:r>
              <a:rPr lang="lt-LT" dirty="0"/>
              <a:t>Koreliacija</a:t>
            </a:r>
          </a:p>
        </p:txBody>
      </p:sp>
      <p:sp>
        <p:nvSpPr>
          <p:cNvPr id="10" name="TextBox 9">
            <a:extLst>
              <a:ext uri="{FF2B5EF4-FFF2-40B4-BE49-F238E27FC236}">
                <a16:creationId xmlns:a16="http://schemas.microsoft.com/office/drawing/2014/main" id="{FB3D0D02-A759-39E4-8BA1-2F2C8EE47529}"/>
              </a:ext>
            </a:extLst>
          </p:cNvPr>
          <p:cNvSpPr txBox="1"/>
          <p:nvPr/>
        </p:nvSpPr>
        <p:spPr>
          <a:xfrm rot="16200000">
            <a:off x="-541140" y="3095924"/>
            <a:ext cx="2028828" cy="923330"/>
          </a:xfrm>
          <a:prstGeom prst="rect">
            <a:avLst/>
          </a:prstGeom>
          <a:noFill/>
        </p:spPr>
        <p:txBody>
          <a:bodyPr wrap="square" rtlCol="0">
            <a:spAutoFit/>
          </a:bodyPr>
          <a:lstStyle/>
          <a:p>
            <a:pPr algn="ctr"/>
            <a:r>
              <a:rPr lang="lt-LT" dirty="0"/>
              <a:t>Gyventojų pasitenkinimo indeksas</a:t>
            </a:r>
          </a:p>
        </p:txBody>
      </p:sp>
      <p:sp>
        <p:nvSpPr>
          <p:cNvPr id="11" name="TextBox 10">
            <a:extLst>
              <a:ext uri="{FF2B5EF4-FFF2-40B4-BE49-F238E27FC236}">
                <a16:creationId xmlns:a16="http://schemas.microsoft.com/office/drawing/2014/main" id="{B823D3AD-D5C9-BC8F-887D-C20D44539250}"/>
              </a:ext>
            </a:extLst>
          </p:cNvPr>
          <p:cNvSpPr txBox="1"/>
          <p:nvPr/>
        </p:nvSpPr>
        <p:spPr>
          <a:xfrm>
            <a:off x="895719" y="5658293"/>
            <a:ext cx="963725" cy="276999"/>
          </a:xfrm>
          <a:prstGeom prst="rect">
            <a:avLst/>
          </a:prstGeom>
          <a:noFill/>
        </p:spPr>
        <p:txBody>
          <a:bodyPr wrap="none" rtlCol="0">
            <a:spAutoFit/>
          </a:bodyPr>
          <a:lstStyle/>
          <a:p>
            <a:r>
              <a:rPr lang="lt-LT" sz="1200" dirty="0"/>
              <a:t>Silpnas ryšys</a:t>
            </a:r>
          </a:p>
        </p:txBody>
      </p:sp>
      <p:sp>
        <p:nvSpPr>
          <p:cNvPr id="12" name="TextBox 11">
            <a:extLst>
              <a:ext uri="{FF2B5EF4-FFF2-40B4-BE49-F238E27FC236}">
                <a16:creationId xmlns:a16="http://schemas.microsoft.com/office/drawing/2014/main" id="{95F22705-3EDC-FBF6-98E3-DC862C45895B}"/>
              </a:ext>
            </a:extLst>
          </p:cNvPr>
          <p:cNvSpPr txBox="1"/>
          <p:nvPr/>
        </p:nvSpPr>
        <p:spPr>
          <a:xfrm>
            <a:off x="10648012" y="5658293"/>
            <a:ext cx="958917" cy="276999"/>
          </a:xfrm>
          <a:prstGeom prst="rect">
            <a:avLst/>
          </a:prstGeom>
          <a:noFill/>
        </p:spPr>
        <p:txBody>
          <a:bodyPr wrap="none" rtlCol="0">
            <a:spAutoFit/>
          </a:bodyPr>
          <a:lstStyle/>
          <a:p>
            <a:r>
              <a:rPr lang="lt-LT" sz="1200" dirty="0"/>
              <a:t>Stiprus ryšys</a:t>
            </a:r>
          </a:p>
        </p:txBody>
      </p:sp>
      <p:sp>
        <p:nvSpPr>
          <p:cNvPr id="13" name="TextBox 12">
            <a:extLst>
              <a:ext uri="{FF2B5EF4-FFF2-40B4-BE49-F238E27FC236}">
                <a16:creationId xmlns:a16="http://schemas.microsoft.com/office/drawing/2014/main" id="{7595E5E9-CB2B-7485-7AE5-0DD3E7B9DF57}"/>
              </a:ext>
            </a:extLst>
          </p:cNvPr>
          <p:cNvSpPr txBox="1"/>
          <p:nvPr/>
        </p:nvSpPr>
        <p:spPr>
          <a:xfrm rot="16200000">
            <a:off x="126904" y="4951836"/>
            <a:ext cx="1282146" cy="276999"/>
          </a:xfrm>
          <a:prstGeom prst="rect">
            <a:avLst/>
          </a:prstGeom>
          <a:noFill/>
        </p:spPr>
        <p:txBody>
          <a:bodyPr wrap="none" rtlCol="0">
            <a:spAutoFit/>
          </a:bodyPr>
          <a:lstStyle/>
          <a:p>
            <a:r>
              <a:rPr lang="lt-LT" sz="1200" dirty="0"/>
              <a:t>Žemas vertinimas</a:t>
            </a:r>
          </a:p>
        </p:txBody>
      </p:sp>
      <p:sp>
        <p:nvSpPr>
          <p:cNvPr id="14" name="TextBox 13">
            <a:extLst>
              <a:ext uri="{FF2B5EF4-FFF2-40B4-BE49-F238E27FC236}">
                <a16:creationId xmlns:a16="http://schemas.microsoft.com/office/drawing/2014/main" id="{BDB31612-9368-7B05-3738-06051BFD2D0A}"/>
              </a:ext>
            </a:extLst>
          </p:cNvPr>
          <p:cNvSpPr txBox="1"/>
          <p:nvPr/>
        </p:nvSpPr>
        <p:spPr>
          <a:xfrm rot="16200000">
            <a:off x="85966" y="1807775"/>
            <a:ext cx="1359603" cy="276999"/>
          </a:xfrm>
          <a:prstGeom prst="rect">
            <a:avLst/>
          </a:prstGeom>
          <a:noFill/>
        </p:spPr>
        <p:txBody>
          <a:bodyPr wrap="none" rtlCol="0">
            <a:spAutoFit/>
          </a:bodyPr>
          <a:lstStyle/>
          <a:p>
            <a:r>
              <a:rPr lang="lt-LT" sz="1200" dirty="0"/>
              <a:t>Aukštas vertinimas</a:t>
            </a:r>
          </a:p>
        </p:txBody>
      </p:sp>
      <p:sp>
        <p:nvSpPr>
          <p:cNvPr id="21" name="TextBox 20">
            <a:extLst>
              <a:ext uri="{FF2B5EF4-FFF2-40B4-BE49-F238E27FC236}">
                <a16:creationId xmlns:a16="http://schemas.microsoft.com/office/drawing/2014/main" id="{F6ABC966-A3E3-EFED-FA78-FB71B56FA0BA}"/>
              </a:ext>
            </a:extLst>
          </p:cNvPr>
          <p:cNvSpPr txBox="1"/>
          <p:nvPr/>
        </p:nvSpPr>
        <p:spPr>
          <a:xfrm>
            <a:off x="10409378" y="5318029"/>
            <a:ext cx="1172885" cy="338554"/>
          </a:xfrm>
          <a:prstGeom prst="rect">
            <a:avLst/>
          </a:prstGeom>
          <a:noFill/>
        </p:spPr>
        <p:txBody>
          <a:bodyPr wrap="none" rtlCol="0">
            <a:spAutoFit/>
          </a:bodyPr>
          <a:lstStyle/>
          <a:p>
            <a:r>
              <a:rPr lang="lt-LT" sz="1600" b="1" i="1" dirty="0">
                <a:solidFill>
                  <a:schemeClr val="bg1">
                    <a:lumMod val="50000"/>
                  </a:schemeClr>
                </a:solidFill>
              </a:rPr>
              <a:t>I prioritetas</a:t>
            </a:r>
          </a:p>
        </p:txBody>
      </p:sp>
      <p:sp>
        <p:nvSpPr>
          <p:cNvPr id="22" name="TextBox 21">
            <a:extLst>
              <a:ext uri="{FF2B5EF4-FFF2-40B4-BE49-F238E27FC236}">
                <a16:creationId xmlns:a16="http://schemas.microsoft.com/office/drawing/2014/main" id="{F2E2DF91-E927-192C-C81A-56518BA64992}"/>
              </a:ext>
            </a:extLst>
          </p:cNvPr>
          <p:cNvSpPr txBox="1"/>
          <p:nvPr/>
        </p:nvSpPr>
        <p:spPr>
          <a:xfrm>
            <a:off x="10355585" y="1391642"/>
            <a:ext cx="1194879" cy="338554"/>
          </a:xfrm>
          <a:prstGeom prst="rect">
            <a:avLst/>
          </a:prstGeom>
          <a:noFill/>
        </p:spPr>
        <p:txBody>
          <a:bodyPr wrap="none" rtlCol="0">
            <a:spAutoFit/>
          </a:bodyPr>
          <a:lstStyle/>
          <a:p>
            <a:r>
              <a:rPr lang="lt-LT" sz="1600" i="1" dirty="0">
                <a:solidFill>
                  <a:schemeClr val="bg1">
                    <a:lumMod val="50000"/>
                  </a:schemeClr>
                </a:solidFill>
              </a:rPr>
              <a:t>II prioritetas</a:t>
            </a:r>
          </a:p>
        </p:txBody>
      </p:sp>
      <p:sp>
        <p:nvSpPr>
          <p:cNvPr id="23" name="TextBox 22">
            <a:extLst>
              <a:ext uri="{FF2B5EF4-FFF2-40B4-BE49-F238E27FC236}">
                <a16:creationId xmlns:a16="http://schemas.microsoft.com/office/drawing/2014/main" id="{BB26E459-A6C9-D752-9D5C-F822F299BD56}"/>
              </a:ext>
            </a:extLst>
          </p:cNvPr>
          <p:cNvSpPr txBox="1"/>
          <p:nvPr/>
        </p:nvSpPr>
        <p:spPr>
          <a:xfrm>
            <a:off x="924551" y="1419329"/>
            <a:ext cx="1874359" cy="338554"/>
          </a:xfrm>
          <a:prstGeom prst="rect">
            <a:avLst/>
          </a:prstGeom>
          <a:noFill/>
        </p:spPr>
        <p:txBody>
          <a:bodyPr wrap="none" rtlCol="0">
            <a:spAutoFit/>
          </a:bodyPr>
          <a:lstStyle/>
          <a:p>
            <a:r>
              <a:rPr lang="lt-LT" sz="1600" b="1" i="1" dirty="0">
                <a:solidFill>
                  <a:schemeClr val="bg1">
                    <a:lumMod val="50000"/>
                  </a:schemeClr>
                </a:solidFill>
              </a:rPr>
              <a:t>Higieniniai faktoriai</a:t>
            </a:r>
          </a:p>
        </p:txBody>
      </p:sp>
      <p:sp>
        <p:nvSpPr>
          <p:cNvPr id="24" name="TextBox 23">
            <a:extLst>
              <a:ext uri="{FF2B5EF4-FFF2-40B4-BE49-F238E27FC236}">
                <a16:creationId xmlns:a16="http://schemas.microsoft.com/office/drawing/2014/main" id="{B51BBD9F-C993-2A09-E2C9-45660A00A6E6}"/>
              </a:ext>
            </a:extLst>
          </p:cNvPr>
          <p:cNvSpPr txBox="1"/>
          <p:nvPr/>
        </p:nvSpPr>
        <p:spPr>
          <a:xfrm>
            <a:off x="917422" y="5319256"/>
            <a:ext cx="1273682" cy="338554"/>
          </a:xfrm>
          <a:prstGeom prst="rect">
            <a:avLst/>
          </a:prstGeom>
          <a:noFill/>
        </p:spPr>
        <p:txBody>
          <a:bodyPr wrap="none" rtlCol="0">
            <a:spAutoFit/>
          </a:bodyPr>
          <a:lstStyle/>
          <a:p>
            <a:r>
              <a:rPr lang="lt-LT" sz="1600" b="1" i="1" dirty="0">
                <a:solidFill>
                  <a:schemeClr val="bg1">
                    <a:lumMod val="50000"/>
                  </a:schemeClr>
                </a:solidFill>
              </a:rPr>
              <a:t>Gali palaukti</a:t>
            </a:r>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707886"/>
          </a:xfrm>
          <a:prstGeom prst="rect">
            <a:avLst/>
          </a:prstGeom>
          <a:noFill/>
        </p:spPr>
        <p:txBody>
          <a:bodyPr wrap="square" rtlCol="0">
            <a:spAutoFit/>
          </a:bodyPr>
          <a:lstStyle/>
          <a:p>
            <a:pPr algn="just"/>
            <a:r>
              <a:rPr lang="lt-LT" sz="1000" b="1" dirty="0">
                <a:latin typeface="Calibri" panose="020F0502020204030204" pitchFamily="34" charset="0"/>
              </a:rPr>
              <a:t>PASTABA</a:t>
            </a:r>
            <a:r>
              <a:rPr lang="en-GB" sz="1000" dirty="0">
                <a:latin typeface="Calibri" panose="020F0502020204030204" pitchFamily="34" charset="0"/>
              </a:rPr>
              <a:t>:</a:t>
            </a:r>
            <a:r>
              <a:rPr lang="lt-LT" sz="1000" dirty="0">
                <a:latin typeface="Calibri" panose="020F0502020204030204" pitchFamily="34" charset="0"/>
              </a:rPr>
              <a:t> į grafiką neįtrauktas Privačios gimnazijos atsiradimas reikšmingai spręstų švietimo problemas Neringoje; Paplūdimių kokybė ir jų priežiūra; Manau, kad daug jaunų Neringos gyventojų turi problemų su alkoholio ar tabako vartojimu; Manau, kad daug jaunų Neringos gyventojų turi problemų su narkotinių ar psichotropinių medžiagų vartojimu; vertinimas</a:t>
            </a:r>
            <a:r>
              <a:rPr lang="lt-LT" sz="1000" i="1" dirty="0">
                <a:latin typeface="Calibri" panose="020F0502020204030204" pitchFamily="34" charset="0"/>
              </a:rPr>
              <a:t>,</a:t>
            </a:r>
            <a:r>
              <a:rPr lang="lt-LT" sz="1000" dirty="0">
                <a:latin typeface="Calibri" panose="020F0502020204030204" pitchFamily="34" charset="0"/>
              </a:rPr>
              <a:t> kadangi koreliacija su gyventojų pasitenkinimo indeksu nereikšminga (</a:t>
            </a:r>
            <a:r>
              <a:rPr lang="lt-LT" sz="1000" dirty="0" err="1">
                <a:latin typeface="Calibri" panose="020F0502020204030204" pitchFamily="34" charset="0"/>
              </a:rPr>
              <a:t>Sig</a:t>
            </a:r>
            <a:r>
              <a:rPr lang="lt-LT" sz="1000" dirty="0">
                <a:latin typeface="Calibri" panose="020F0502020204030204" pitchFamily="34" charset="0"/>
              </a:rPr>
              <a:t>. (2-tailed) &gt; 0,01)</a:t>
            </a:r>
          </a:p>
          <a:p>
            <a:pPr algn="just"/>
            <a:r>
              <a:rPr lang="lt-LT" sz="1000" dirty="0" err="1">
                <a:latin typeface="Calibri" panose="020F0502020204030204" pitchFamily="34" charset="0"/>
              </a:rPr>
              <a:t>Sig</a:t>
            </a:r>
            <a:r>
              <a:rPr lang="lt-LT" sz="1000" dirty="0">
                <a:latin typeface="Calibri" panose="020F0502020204030204" pitchFamily="34" charset="0"/>
              </a:rPr>
              <a:t>. (2-tailed) &lt; 0,01</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3" name="Speech Bubble: Rectangle with Corners Rounded 2">
            <a:extLst>
              <a:ext uri="{FF2B5EF4-FFF2-40B4-BE49-F238E27FC236}">
                <a16:creationId xmlns:a16="http://schemas.microsoft.com/office/drawing/2014/main" id="{13633F0F-268B-107E-A1D7-77BE9424769A}"/>
              </a:ext>
            </a:extLst>
          </p:cNvPr>
          <p:cNvSpPr/>
          <p:nvPr/>
        </p:nvSpPr>
        <p:spPr>
          <a:xfrm>
            <a:off x="914398" y="3936277"/>
            <a:ext cx="1915887" cy="775062"/>
          </a:xfrm>
          <a:prstGeom prst="wedgeRoundRectCallout">
            <a:avLst>
              <a:gd name="adj1" fmla="val 21420"/>
              <a:gd name="adj2" fmla="val 65871"/>
              <a:gd name="adj3" fmla="val 16667"/>
            </a:avLst>
          </a:prstGeom>
          <a:solidFill>
            <a:srgbClr val="FFE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900" dirty="0">
                <a:solidFill>
                  <a:prstClr val="black">
                    <a:lumMod val="75000"/>
                    <a:lumOff val="25000"/>
                  </a:prstClr>
                </a:solidFill>
              </a:rPr>
              <a:t>Kelio Smiltynė-Nida priežiūra menkai koreliuoja su gyventojų pasitenkinimo indeksu, nors tai yra vienas dažniausiai įvardinamų tvarkytinų Neringos aspektų.</a:t>
            </a:r>
            <a:endParaRPr lang="en-US" sz="900" dirty="0">
              <a:solidFill>
                <a:prstClr val="black">
                  <a:lumMod val="75000"/>
                  <a:lumOff val="25000"/>
                </a:prstClr>
              </a:solidFill>
            </a:endParaRPr>
          </a:p>
        </p:txBody>
      </p:sp>
    </p:spTree>
    <p:extLst>
      <p:ext uri="{BB962C8B-B14F-4D97-AF65-F5344CB8AC3E}">
        <p14:creationId xmlns:p14="http://schemas.microsoft.com/office/powerpoint/2010/main" val="13042283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7E3A04D9-A8CB-1A68-086A-6D13B3E88503}"/>
              </a:ext>
            </a:extLst>
          </p:cNvPr>
          <p:cNvGraphicFramePr/>
          <p:nvPr>
            <p:extLst>
              <p:ext uri="{D42A27DB-BD31-4B8C-83A1-F6EECF244321}">
                <p14:modId xmlns:p14="http://schemas.microsoft.com/office/powerpoint/2010/main" val="895941330"/>
              </p:ext>
            </p:extLst>
          </p:nvPr>
        </p:nvGraphicFramePr>
        <p:xfrm>
          <a:off x="542367" y="1272619"/>
          <a:ext cx="11133696" cy="4958499"/>
        </p:xfrm>
        <a:graphic>
          <a:graphicData uri="http://schemas.openxmlformats.org/drawingml/2006/chart">
            <c:chart xmlns:c="http://schemas.openxmlformats.org/drawingml/2006/chart" xmlns:r="http://schemas.openxmlformats.org/officeDocument/2006/relationships" r:id="rId2"/>
          </a:graphicData>
        </a:graphic>
      </p:graphicFrame>
      <p:sp>
        <p:nvSpPr>
          <p:cNvPr id="27" name="Title 1">
            <a:extLst>
              <a:ext uri="{FF2B5EF4-FFF2-40B4-BE49-F238E27FC236}">
                <a16:creationId xmlns:a16="http://schemas.microsoft.com/office/drawing/2014/main" id="{9BA6CFBA-88B4-5CA0-D7FD-0E763FD8D74F}"/>
              </a:ext>
            </a:extLst>
          </p:cNvPr>
          <p:cNvSpPr txBox="1">
            <a:spLocks/>
          </p:cNvSpPr>
          <p:nvPr/>
        </p:nvSpPr>
        <p:spPr>
          <a:xfrm>
            <a:off x="505304" y="291952"/>
            <a:ext cx="9329161" cy="94456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lt-LT" sz="3200" dirty="0">
                <a:solidFill>
                  <a:srgbClr val="548235"/>
                </a:solidFill>
                <a:latin typeface="+mn-lt"/>
                <a:ea typeface="+mn-ea"/>
                <a:cs typeface="+mn-cs"/>
              </a:rPr>
              <a:t>Respondentų įvardinamos problemos, kurias pirmiausia reikia spręsti</a:t>
            </a:r>
            <a:endParaRPr lang="en-GB" sz="3200" dirty="0">
              <a:solidFill>
                <a:srgbClr val="548235"/>
              </a:solidFill>
              <a:latin typeface="+mn-lt"/>
              <a:ea typeface="+mn-ea"/>
              <a:cs typeface="+mn-cs"/>
            </a:endParaRPr>
          </a:p>
        </p:txBody>
      </p:sp>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67</a:t>
            </a:fld>
            <a:endParaRPr lang="lt-LT"/>
          </a:p>
        </p:txBody>
      </p:sp>
      <p:sp>
        <p:nvSpPr>
          <p:cNvPr id="28" name="TextBox 27">
            <a:extLst>
              <a:ext uri="{FF2B5EF4-FFF2-40B4-BE49-F238E27FC236}">
                <a16:creationId xmlns:a16="http://schemas.microsoft.com/office/drawing/2014/main" id="{58DDCF7D-73D0-9D19-6587-733DC35467BD}"/>
              </a:ext>
            </a:extLst>
          </p:cNvPr>
          <p:cNvSpPr txBox="1"/>
          <p:nvPr/>
        </p:nvSpPr>
        <p:spPr>
          <a:xfrm>
            <a:off x="503637" y="6165922"/>
            <a:ext cx="10277777" cy="600164"/>
          </a:xfrm>
          <a:prstGeom prst="rect">
            <a:avLst/>
          </a:prstGeom>
          <a:noFill/>
        </p:spPr>
        <p:txBody>
          <a:bodyPr wrap="square" rtlCol="0">
            <a:spAutoFit/>
          </a:bodyPr>
          <a:lstStyle/>
          <a:p>
            <a:pPr marL="0" marR="0" algn="just">
              <a:lnSpc>
                <a:spcPct val="115000"/>
              </a:lnSpc>
              <a:spcBef>
                <a:spcPts val="0"/>
              </a:spcBef>
              <a:spcAft>
                <a:spcPts val="0"/>
              </a:spcAft>
            </a:pPr>
            <a:r>
              <a:rPr lang="lt-LT" sz="1000" b="1" dirty="0">
                <a:latin typeface="Calibri" panose="020F0502020204030204" pitchFamily="34" charset="0"/>
              </a:rPr>
              <a:t>KLAUSIMAS</a:t>
            </a:r>
            <a:r>
              <a:rPr lang="en-GB" sz="1000" dirty="0">
                <a:latin typeface="Calibri" panose="020F0502020204030204" pitchFamily="34" charset="0"/>
              </a:rPr>
              <a:t>:</a:t>
            </a:r>
            <a:r>
              <a:rPr lang="lt-LT" sz="1000" dirty="0">
                <a:latin typeface="Calibri" panose="020F0502020204030204" pitchFamily="34" charset="0"/>
              </a:rPr>
              <a:t> Ir pabaigai, kokias visų pirma matote spręstinas problemas, kad Neringoje jauniems žmonėms, jaunoms šeimoms būtų geresnė vieta gyventi?</a:t>
            </a:r>
          </a:p>
          <a:p>
            <a:pPr algn="just">
              <a:lnSpc>
                <a:spcPct val="115000"/>
              </a:lnSpc>
            </a:pPr>
            <a:r>
              <a:rPr lang="lt-LT" sz="1000" b="1" dirty="0">
                <a:latin typeface="Calibri" panose="020F0502020204030204" pitchFamily="34" charset="0"/>
              </a:rPr>
              <a:t>PASTABA</a:t>
            </a:r>
            <a:r>
              <a:rPr lang="lt-LT" sz="1000" dirty="0">
                <a:latin typeface="Calibri" panose="020F0502020204030204" pitchFamily="34" charset="0"/>
              </a:rPr>
              <a:t>: Į kategoriją „kita įtraukta visi komentarai, kurių temos pasikartoja iki 5 kartų.</a:t>
            </a:r>
            <a:endParaRPr lang="en-US" sz="1000" dirty="0">
              <a:latin typeface="Calibri" panose="020F0502020204030204" pitchFamily="34" charset="0"/>
            </a:endParaRPr>
          </a:p>
          <a:p>
            <a:pPr algn="just"/>
            <a:r>
              <a:rPr lang="lt-LT" sz="1000" dirty="0">
                <a:latin typeface="Calibri" panose="020F0502020204030204" pitchFamily="34" charset="0"/>
              </a:rPr>
              <a:t>N = 109</a:t>
            </a:r>
          </a:p>
        </p:txBody>
      </p:sp>
      <p:pic>
        <p:nvPicPr>
          <p:cNvPr id="2" name="Picture 1">
            <a:extLst>
              <a:ext uri="{FF2B5EF4-FFF2-40B4-BE49-F238E27FC236}">
                <a16:creationId xmlns:a16="http://schemas.microsoft.com/office/drawing/2014/main" id="{8DF2B38C-D431-E568-088E-6200775CC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4" name="Rectangle: Rounded Corners 3">
            <a:extLst>
              <a:ext uri="{FF2B5EF4-FFF2-40B4-BE49-F238E27FC236}">
                <a16:creationId xmlns:a16="http://schemas.microsoft.com/office/drawing/2014/main" id="{D736F6E1-E462-6C8D-EC5E-C0593AABDA11}"/>
              </a:ext>
            </a:extLst>
          </p:cNvPr>
          <p:cNvSpPr/>
          <p:nvPr/>
        </p:nvSpPr>
        <p:spPr>
          <a:xfrm>
            <a:off x="3187337" y="1436914"/>
            <a:ext cx="8255726" cy="418011"/>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FF0DEE2-5B0D-8F23-8726-DD70D7017403}"/>
              </a:ext>
            </a:extLst>
          </p:cNvPr>
          <p:cNvSpPr/>
          <p:nvPr/>
        </p:nvSpPr>
        <p:spPr>
          <a:xfrm>
            <a:off x="975360" y="1889760"/>
            <a:ext cx="8456023" cy="365760"/>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7CC1C63-B8B3-3814-D41F-56FF26FB4BE9}"/>
              </a:ext>
            </a:extLst>
          </p:cNvPr>
          <p:cNvSpPr/>
          <p:nvPr/>
        </p:nvSpPr>
        <p:spPr>
          <a:xfrm>
            <a:off x="1733006" y="2299063"/>
            <a:ext cx="7062651" cy="783771"/>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297D9FA-59FE-0A74-BC0A-9B295D7DD182}"/>
              </a:ext>
            </a:extLst>
          </p:cNvPr>
          <p:cNvSpPr/>
          <p:nvPr/>
        </p:nvSpPr>
        <p:spPr>
          <a:xfrm>
            <a:off x="2420985" y="3100251"/>
            <a:ext cx="5381896" cy="609601"/>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224B204-B6EF-B163-A9EE-7AAD779BFC63}"/>
              </a:ext>
            </a:extLst>
          </p:cNvPr>
          <p:cNvSpPr/>
          <p:nvPr/>
        </p:nvSpPr>
        <p:spPr>
          <a:xfrm>
            <a:off x="9980022" y="3418114"/>
            <a:ext cx="1598023" cy="783771"/>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200" dirty="0">
                <a:solidFill>
                  <a:schemeClr val="tx1">
                    <a:lumMod val="75000"/>
                    <a:lumOff val="25000"/>
                  </a:schemeClr>
                </a:solidFill>
              </a:rPr>
              <a:t>Dažnai įvardinamos ir sunkiau spręstinos problemos</a:t>
            </a:r>
            <a:endParaRPr lang="en-US" sz="1200" dirty="0">
              <a:solidFill>
                <a:schemeClr val="tx1">
                  <a:lumMod val="75000"/>
                  <a:lumOff val="25000"/>
                </a:schemeClr>
              </a:solidFill>
            </a:endParaRPr>
          </a:p>
        </p:txBody>
      </p:sp>
      <p:sp>
        <p:nvSpPr>
          <p:cNvPr id="10" name="Rectangle: Rounded Corners 9">
            <a:extLst>
              <a:ext uri="{FF2B5EF4-FFF2-40B4-BE49-F238E27FC236}">
                <a16:creationId xmlns:a16="http://schemas.microsoft.com/office/drawing/2014/main" id="{87E14DD8-F461-5D95-2072-073A393DB277}"/>
              </a:ext>
            </a:extLst>
          </p:cNvPr>
          <p:cNvSpPr/>
          <p:nvPr/>
        </p:nvSpPr>
        <p:spPr>
          <a:xfrm>
            <a:off x="9509758" y="2468880"/>
            <a:ext cx="1672047" cy="744582"/>
          </a:xfrm>
          <a:prstGeom prst="round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sz="1200" dirty="0">
                <a:solidFill>
                  <a:schemeClr val="tx1">
                    <a:lumMod val="75000"/>
                    <a:lumOff val="25000"/>
                  </a:schemeClr>
                </a:solidFill>
              </a:rPr>
              <a:t>Dažnai įvardinamos ir lengviau spręstinos problemos</a:t>
            </a:r>
            <a:endParaRPr lang="en-US" sz="1200" dirty="0">
              <a:solidFill>
                <a:schemeClr val="tx1">
                  <a:lumMod val="75000"/>
                  <a:lumOff val="25000"/>
                </a:schemeClr>
              </a:solidFill>
            </a:endParaRPr>
          </a:p>
        </p:txBody>
      </p:sp>
    </p:spTree>
    <p:extLst>
      <p:ext uri="{BB962C8B-B14F-4D97-AF65-F5344CB8AC3E}">
        <p14:creationId xmlns:p14="http://schemas.microsoft.com/office/powerpoint/2010/main" val="2946068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D0C9-FD67-DB08-0764-0FDD14934E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751616-CC33-B740-BEBF-60E084E98EDB}"/>
              </a:ext>
            </a:extLst>
          </p:cNvPr>
          <p:cNvSpPr>
            <a:spLocks noGrp="1"/>
          </p:cNvSpPr>
          <p:nvPr>
            <p:ph type="ctrTitle"/>
          </p:nvPr>
        </p:nvSpPr>
        <p:spPr>
          <a:xfrm>
            <a:off x="515938" y="323850"/>
            <a:ext cx="9316220" cy="944563"/>
          </a:xfrm>
        </p:spPr>
        <p:txBody>
          <a:bodyPr anchor="ctr">
            <a:normAutofit fontScale="90000"/>
          </a:bodyPr>
          <a:lstStyle/>
          <a:p>
            <a:pPr algn="l"/>
            <a:r>
              <a:rPr lang="lt-LT" sz="3200" dirty="0">
                <a:solidFill>
                  <a:schemeClr val="accent6">
                    <a:lumMod val="75000"/>
                  </a:schemeClr>
                </a:solidFill>
                <a:latin typeface="+mn-lt"/>
                <a:cs typeface="Times New Roman" panose="02020603050405020304" pitchFamily="18" charset="0"/>
              </a:rPr>
              <a:t>Gyventojų pasitenkinimo indeksas ir aktualiausios problemos Neringos jaunimui</a:t>
            </a:r>
          </a:p>
        </p:txBody>
      </p:sp>
      <p:sp>
        <p:nvSpPr>
          <p:cNvPr id="8" name="Slide Number Placeholder 3">
            <a:extLst>
              <a:ext uri="{FF2B5EF4-FFF2-40B4-BE49-F238E27FC236}">
                <a16:creationId xmlns:a16="http://schemas.microsoft.com/office/drawing/2014/main" id="{F051316C-015D-C6B7-0746-F383E7BEBE6A}"/>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68</a:t>
            </a:fld>
            <a:endParaRPr lang="lt-LT" dirty="0"/>
          </a:p>
        </p:txBody>
      </p:sp>
      <p:pic>
        <p:nvPicPr>
          <p:cNvPr id="6" name="Picture 5">
            <a:extLst>
              <a:ext uri="{FF2B5EF4-FFF2-40B4-BE49-F238E27FC236}">
                <a16:creationId xmlns:a16="http://schemas.microsoft.com/office/drawing/2014/main" id="{316EB079-20D0-5E56-5F39-5BA97D79C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
        <p:nvSpPr>
          <p:cNvPr id="4" name="Stačiakampis 3">
            <a:extLst>
              <a:ext uri="{FF2B5EF4-FFF2-40B4-BE49-F238E27FC236}">
                <a16:creationId xmlns:a16="http://schemas.microsoft.com/office/drawing/2014/main" id="{582A572F-25D3-6D60-1391-A0DD49B55A12}"/>
              </a:ext>
            </a:extLst>
          </p:cNvPr>
          <p:cNvSpPr/>
          <p:nvPr/>
        </p:nvSpPr>
        <p:spPr>
          <a:xfrm>
            <a:off x="506509" y="1482906"/>
            <a:ext cx="11346771" cy="4801314"/>
          </a:xfrm>
          <a:prstGeom prst="rect">
            <a:avLst/>
          </a:prstGeom>
        </p:spPr>
        <p:txBody>
          <a:bodyPr wrap="square">
            <a:spAutoFit/>
          </a:bodyPr>
          <a:lstStyle/>
          <a:p>
            <a:pPr algn="just">
              <a:spcBef>
                <a:spcPts val="1200"/>
              </a:spcBef>
            </a:pPr>
            <a:r>
              <a:rPr lang="lt-LT" sz="1400" dirty="0"/>
              <a:t>Bendras gyventojų pasitenkinimo indeksas tiriant Neringos jaunimą – 3,2 balai iš 5 galimų. Šį rodiklį teigiamai veikia bendras pasitenkinimas gyvenimu Neringoje (3,5 balai) ir Neringos įvaizdžio ir reputacijos vertinimas (3,7 balai). Neigiamai rodiklis yra veikiamas tikėtino tolesnio gyvenimo regione (3,0 balų) ir prekių, paslaugų kokybės vertinimo, palyginimo su gyvenimu kitose vietose bei rekomendacijos tikimybės (po 3,1 balą). </a:t>
            </a:r>
          </a:p>
          <a:p>
            <a:pPr algn="just">
              <a:spcBef>
                <a:spcPts val="1200"/>
              </a:spcBef>
            </a:pPr>
            <a:r>
              <a:rPr lang="lt-LT" sz="1400" dirty="0"/>
              <a:t>Nors gyventojų pasitikinimo indeksas yra šiek tiek aukštesnis tarp Neringoje gyvenančių dalį metų palyginus su nuolatiniais gyventojais (atitinkamai 3,3 ir 3,2) bei tarp turinčių vaikų, lyginant su tais, kurie vaikų neturi (atitinkamai 3,3 ir 3,2), šie skirtumai yra paklaidų ribose.</a:t>
            </a:r>
          </a:p>
          <a:p>
            <a:pPr algn="just">
              <a:spcBef>
                <a:spcPts val="1200"/>
              </a:spcBef>
            </a:pPr>
            <a:r>
              <a:rPr lang="lt-LT" sz="1400" dirty="0"/>
              <a:t>Analizuojant atskirų gyvenimo aspektų vertinimą, vienareikšmiškai geriausiai Neringos jaunimas vertina saugumą – net 4,3 balai iš 5, o prasčiausiai vertinamos yra gyvenimo sąlygos – 2,0 balų iš 5 galimų. Statistiškai reikšmingų skirtumų tarp respondentų turinčių vaikų, lyginant su tais, kurie vaikų neturi, nepastebėta. Respondentai Neringoje gyvenantys dalį metų gyvenimo sąlygas vertina statistiškai reikšmingai geriau, lyginant su tais, kurie Neringoje gyvena nuolatos (atitinkamai 2,2 ir 1,8 balai).</a:t>
            </a:r>
          </a:p>
          <a:p>
            <a:pPr algn="just">
              <a:spcBef>
                <a:spcPts val="1200"/>
              </a:spcBef>
            </a:pPr>
            <a:r>
              <a:rPr lang="lt-LT" sz="1400" dirty="0"/>
              <a:t>Atsižvelgiant į skirtingų aspektų grupių vertinimo koreliaciją su gyventojų pasitenkinimo indeksu, stipriausia koreliacija pastebima su psichologinės ir fizinės savijautos taip pat ir darbo, laisvalaikio bei dalyvavimo vertinimu. Norit pagerinti jaunimo pasitenkinimą gyvenimu Neringoje, reikėtų pirmiausia atsižvelgti į problemas šiose srityse. Pagal gyventojų indekso koreliaciją su skirtingais teiginiais ir aspektais, kaip pagrindiniai spręstini aspektai matomi: </a:t>
            </a:r>
          </a:p>
          <a:p>
            <a:pPr marL="285750" indent="-285750" algn="just">
              <a:buFont typeface="Arial" panose="020B0604020202020204" pitchFamily="34" charset="0"/>
              <a:buChar char="•"/>
            </a:pPr>
            <a:r>
              <a:rPr lang="lt-LT" sz="1400" dirty="0"/>
              <a:t>Pasitikėjimas savivaldybės darbu;</a:t>
            </a:r>
          </a:p>
          <a:p>
            <a:pPr marL="285750" indent="-285750" algn="just">
              <a:buFont typeface="Arial" panose="020B0604020202020204" pitchFamily="34" charset="0"/>
              <a:buChar char="•"/>
            </a:pPr>
            <a:r>
              <a:rPr lang="lt-LT" sz="1400" dirty="0"/>
              <a:t>Tikėjimas, kad imdamiesi iniciatyvos patys spręsti problemas respondentai sulauks savivaldybės palaikymo;</a:t>
            </a:r>
          </a:p>
          <a:p>
            <a:pPr marL="285750" indent="-285750" algn="just">
              <a:buFont typeface="Arial" panose="020B0604020202020204" pitchFamily="34" charset="0"/>
              <a:buChar char="•"/>
            </a:pPr>
            <a:r>
              <a:rPr lang="lt-LT" sz="1400" dirty="0"/>
              <a:t>Galimybė turėti gerai apmokamą darbą;</a:t>
            </a:r>
          </a:p>
          <a:p>
            <a:pPr marL="285750" indent="-285750" algn="just">
              <a:buFont typeface="Arial" panose="020B0604020202020204" pitchFamily="34" charset="0"/>
              <a:buChar char="•"/>
            </a:pPr>
            <a:r>
              <a:rPr lang="lt-LT" sz="1400" dirty="0"/>
              <a:t>Aukštos kvalifikacijos specialistų prieinamumas bei vidurinis ugdymas ir mokinių paruošimo lygis.</a:t>
            </a:r>
          </a:p>
          <a:p>
            <a:pPr algn="just"/>
            <a:r>
              <a:rPr lang="lt-LT" sz="1400" dirty="0"/>
              <a:t>Taip pat būtų naudinga stiprinti ir išnaudoti geriau vertinamus ir stipriai koreliuojančius aspektus, kaip emocinė jaunų </a:t>
            </a:r>
            <a:r>
              <a:rPr lang="lt-LT" sz="1400"/>
              <a:t>Neringiškių sveikata.</a:t>
            </a:r>
            <a:endParaRPr lang="lt-LT" sz="1400" dirty="0"/>
          </a:p>
          <a:p>
            <a:pPr algn="just">
              <a:spcBef>
                <a:spcPts val="1200"/>
              </a:spcBef>
            </a:pPr>
            <a:r>
              <a:rPr lang="lt-LT" sz="1400" dirty="0"/>
              <a:t>Patys respondentai kaip pagrindines spręstinas problemas įvardina gerai apmokamo darbo pasiūlą, ypač ne sezono metu, būsto prieinamumą (tiek nuomai tiek įsigyti) bei susisiekimo infrastruktūrą. </a:t>
            </a:r>
          </a:p>
        </p:txBody>
      </p:sp>
    </p:spTree>
    <p:extLst>
      <p:ext uri="{BB962C8B-B14F-4D97-AF65-F5344CB8AC3E}">
        <p14:creationId xmlns:p14="http://schemas.microsoft.com/office/powerpoint/2010/main" val="19242062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veikslėlis 2">
            <a:extLst>
              <a:ext uri="{FF2B5EF4-FFF2-40B4-BE49-F238E27FC236}">
                <a16:creationId xmlns:a16="http://schemas.microsoft.com/office/drawing/2014/main" id="{DE245548-6AEF-150E-2CAB-B6478820A628}"/>
              </a:ext>
            </a:extLst>
          </p:cNvPr>
          <p:cNvPicPr>
            <a:picLocks noChangeAspect="1"/>
          </p:cNvPicPr>
          <p:nvPr/>
        </p:nvPicPr>
        <p:blipFill rotWithShape="1">
          <a:blip r:embed="rId2">
            <a:extLst>
              <a:ext uri="{28A0092B-C50C-407E-A947-70E740481C1C}">
                <a14:useLocalDpi xmlns:a14="http://schemas.microsoft.com/office/drawing/2010/main" val="0"/>
              </a:ext>
            </a:extLst>
          </a:blip>
          <a:srcRect l="2619"/>
          <a:stretch/>
        </p:blipFill>
        <p:spPr>
          <a:xfrm>
            <a:off x="0" y="0"/>
            <a:ext cx="6678386" cy="6858000"/>
          </a:xfrm>
          <a:prstGeom prst="rect">
            <a:avLst/>
          </a:prstGeom>
        </p:spPr>
      </p:pic>
      <p:pic>
        <p:nvPicPr>
          <p:cNvPr id="8" name="Paveikslėlis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3233" y="5838748"/>
            <a:ext cx="1925901" cy="821403"/>
          </a:xfrm>
          <a:prstGeom prst="rect">
            <a:avLst/>
          </a:prstGeom>
        </p:spPr>
      </p:pic>
      <p:sp>
        <p:nvSpPr>
          <p:cNvPr id="7" name="TextBox 6">
            <a:extLst>
              <a:ext uri="{FF2B5EF4-FFF2-40B4-BE49-F238E27FC236}">
                <a16:creationId xmlns:a16="http://schemas.microsoft.com/office/drawing/2014/main" id="{6101DC32-16E3-4D99-A956-F066F24A8041}"/>
              </a:ext>
            </a:extLst>
          </p:cNvPr>
          <p:cNvSpPr txBox="1"/>
          <p:nvPr/>
        </p:nvSpPr>
        <p:spPr>
          <a:xfrm>
            <a:off x="1955800" y="0"/>
            <a:ext cx="10236200"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a:p>
        </p:txBody>
      </p:sp>
      <p:sp>
        <p:nvSpPr>
          <p:cNvPr id="10" name="Shape 594"/>
          <p:cNvSpPr/>
          <p:nvPr/>
        </p:nvSpPr>
        <p:spPr>
          <a:xfrm>
            <a:off x="7048500" y="2843474"/>
            <a:ext cx="4286249" cy="1200329"/>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p>
            <a:pPr algn="ctr"/>
            <a:r>
              <a:rPr lang="lt-LT" b="1" dirty="0">
                <a:solidFill>
                  <a:schemeClr val="accent6">
                    <a:lumMod val="75000"/>
                  </a:schemeClr>
                </a:solidFill>
                <a:cs typeface="Times New Roman" pitchFamily="18" charset="0"/>
              </a:rPr>
              <a:t>UAB Eurotela</a:t>
            </a:r>
            <a:br>
              <a:rPr lang="lt-LT" dirty="0">
                <a:solidFill>
                  <a:schemeClr val="accent6">
                    <a:lumMod val="75000"/>
                  </a:schemeClr>
                </a:solidFill>
                <a:cs typeface="Times New Roman" pitchFamily="18" charset="0"/>
              </a:rPr>
            </a:br>
            <a:r>
              <a:rPr lang="lt-LT" dirty="0">
                <a:solidFill>
                  <a:schemeClr val="accent6">
                    <a:lumMod val="75000"/>
                  </a:schemeClr>
                </a:solidFill>
                <a:cs typeface="Times New Roman" pitchFamily="18" charset="0"/>
              </a:rPr>
              <a:t>Vilhelmo </a:t>
            </a:r>
            <a:r>
              <a:rPr lang="lt-LT" dirty="0" err="1">
                <a:solidFill>
                  <a:schemeClr val="accent6">
                    <a:lumMod val="75000"/>
                  </a:schemeClr>
                </a:solidFill>
                <a:cs typeface="Times New Roman" pitchFamily="18" charset="0"/>
              </a:rPr>
              <a:t>Berbomo</a:t>
            </a:r>
            <a:r>
              <a:rPr lang="lt-LT" dirty="0">
                <a:solidFill>
                  <a:schemeClr val="accent6">
                    <a:lumMod val="75000"/>
                  </a:schemeClr>
                </a:solidFill>
                <a:cs typeface="Times New Roman" pitchFamily="18" charset="0"/>
              </a:rPr>
              <a:t> g. 10 - 223,</a:t>
            </a:r>
          </a:p>
          <a:p>
            <a:pPr algn="ctr"/>
            <a:r>
              <a:rPr lang="lt-LT" dirty="0">
                <a:solidFill>
                  <a:schemeClr val="accent6">
                    <a:lumMod val="75000"/>
                  </a:schemeClr>
                </a:solidFill>
                <a:cs typeface="Times New Roman" pitchFamily="18" charset="0"/>
              </a:rPr>
              <a:t>Klaipėda</a:t>
            </a:r>
          </a:p>
          <a:p>
            <a:pPr algn="ctr"/>
            <a:r>
              <a:rPr lang="en-US" dirty="0" err="1">
                <a:solidFill>
                  <a:schemeClr val="accent6">
                    <a:lumMod val="75000"/>
                  </a:schemeClr>
                </a:solidFill>
                <a:cs typeface="Times New Roman" pitchFamily="18" charset="0"/>
                <a:hlinkClick r:id="rId4"/>
              </a:rPr>
              <a:t>info@eurotela.l</a:t>
            </a:r>
            <a:r>
              <a:rPr lang="lt-LT" dirty="0">
                <a:solidFill>
                  <a:schemeClr val="accent6">
                    <a:lumMod val="75000"/>
                  </a:schemeClr>
                </a:solidFill>
                <a:cs typeface="Times New Roman" pitchFamily="18" charset="0"/>
                <a:hlinkClick r:id="rId4"/>
              </a:rPr>
              <a:t>t</a:t>
            </a:r>
            <a:r>
              <a:rPr lang="lt-LT" dirty="0">
                <a:solidFill>
                  <a:schemeClr val="accent6">
                    <a:lumMod val="75000"/>
                  </a:schemeClr>
                </a:solidFill>
                <a:cs typeface="Times New Roman" pitchFamily="18" charset="0"/>
              </a:rPr>
              <a:t> </a:t>
            </a:r>
            <a:endParaRPr lang="en-US" b="1" dirty="0">
              <a:solidFill>
                <a:schemeClr val="accent6">
                  <a:lumMod val="75000"/>
                </a:schemeClr>
              </a:solidFill>
              <a:cs typeface="Times New Roman" pitchFamily="18" charset="0"/>
            </a:endParaRPr>
          </a:p>
        </p:txBody>
      </p:sp>
      <p:pic>
        <p:nvPicPr>
          <p:cNvPr id="5" name="Picture 4">
            <a:extLst>
              <a:ext uri="{FF2B5EF4-FFF2-40B4-BE49-F238E27FC236}">
                <a16:creationId xmlns:a16="http://schemas.microsoft.com/office/drawing/2014/main" id="{EE2C5DE6-E82F-1A85-7063-BA922A7A23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2497764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880A61-19C8-710F-BFB5-97E435D4CD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9" r="9350"/>
          <a:stretch/>
        </p:blipFill>
        <p:spPr>
          <a:xfrm>
            <a:off x="3924304" y="-3800"/>
            <a:ext cx="8267696" cy="6860441"/>
          </a:xfrm>
          <a:prstGeom prst="rect">
            <a:avLst/>
          </a:prstGeom>
        </p:spPr>
      </p:pic>
      <p:sp>
        <p:nvSpPr>
          <p:cNvPr id="5" name="TextBox 4">
            <a:extLst>
              <a:ext uri="{FF2B5EF4-FFF2-40B4-BE49-F238E27FC236}">
                <a16:creationId xmlns:a16="http://schemas.microsoft.com/office/drawing/2014/main" id="{9D34E653-6BB1-6D21-8C6E-A51E385B7292}"/>
              </a:ext>
            </a:extLst>
          </p:cNvPr>
          <p:cNvSpPr txBox="1"/>
          <p:nvPr/>
        </p:nvSpPr>
        <p:spPr>
          <a:xfrm rot="10800000">
            <a:off x="3438525" y="-1360"/>
            <a:ext cx="8753472"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itle 1"/>
          <p:cNvSpPr>
            <a:spLocks noGrp="1"/>
          </p:cNvSpPr>
          <p:nvPr>
            <p:ph type="ctrTitle"/>
          </p:nvPr>
        </p:nvSpPr>
        <p:spPr>
          <a:xfrm>
            <a:off x="533399" y="225426"/>
            <a:ext cx="10279064" cy="1042988"/>
          </a:xfrm>
        </p:spPr>
        <p:txBody>
          <a:bodyPr anchor="ctr">
            <a:normAutofit/>
          </a:bodyPr>
          <a:lstStyle/>
          <a:p>
            <a:pPr algn="l"/>
            <a:r>
              <a:rPr lang="lt-LT" sz="3200" b="1" dirty="0">
                <a:solidFill>
                  <a:schemeClr val="accent6">
                    <a:lumMod val="75000"/>
                  </a:schemeClr>
                </a:solidFill>
                <a:cs typeface="Times New Roman" panose="02020603050405020304" pitchFamily="18" charset="0"/>
              </a:rPr>
              <a:t>Jaunimas Neringoje: savybės, išskirtinumai</a:t>
            </a:r>
            <a:endParaRPr lang="lt-LT" sz="3200" dirty="0">
              <a:solidFill>
                <a:schemeClr val="accent6">
                  <a:lumMod val="75000"/>
                </a:schemeClr>
              </a:solidFill>
              <a:cs typeface="Times New Roman" panose="02020603050405020304" pitchFamily="18" charset="0"/>
            </a:endParaRPr>
          </a:p>
        </p:txBody>
      </p:sp>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7</a:t>
            </a:fld>
            <a:endParaRPr lang="lt-LT"/>
          </a:p>
        </p:txBody>
      </p:sp>
      <p:sp>
        <p:nvSpPr>
          <p:cNvPr id="3" name="TextBox 2">
            <a:extLst>
              <a:ext uri="{FF2B5EF4-FFF2-40B4-BE49-F238E27FC236}">
                <a16:creationId xmlns:a16="http://schemas.microsoft.com/office/drawing/2014/main" id="{30CD9927-2B6B-24A6-2C52-A19939745E1D}"/>
              </a:ext>
            </a:extLst>
          </p:cNvPr>
          <p:cNvSpPr txBox="1"/>
          <p:nvPr/>
        </p:nvSpPr>
        <p:spPr>
          <a:xfrm>
            <a:off x="533398" y="2000595"/>
            <a:ext cx="8442327" cy="3354765"/>
          </a:xfrm>
          <a:prstGeom prst="rect">
            <a:avLst/>
          </a:prstGeom>
          <a:noFill/>
        </p:spPr>
        <p:txBody>
          <a:bodyPr wrap="square" lIns="91440" tIns="45720" rIns="91440" bIns="45720" rtlCol="0" anchor="t">
            <a:spAutoFit/>
          </a:bodyPr>
          <a:lstStyle/>
          <a:p>
            <a:pPr marL="285750" indent="-285750" algn="just">
              <a:spcAft>
                <a:spcPts val="600"/>
              </a:spcAft>
              <a:buFont typeface="Arial" panose="020B0604020202020204" pitchFamily="34" charset="0"/>
              <a:buChar char="•"/>
            </a:pPr>
            <a:r>
              <a:rPr lang="lt-LT" sz="1400" b="1" dirty="0"/>
              <a:t>Itin artimas ryšys su gamta</a:t>
            </a:r>
            <a:r>
              <a:rPr lang="lt-LT" sz="1400"/>
              <a:t>. </a:t>
            </a:r>
            <a:r>
              <a:rPr lang="lt-LT" sz="1400" i="1"/>
              <a:t>„...</a:t>
            </a:r>
            <a:r>
              <a:rPr lang="lt-LT" sz="1400" i="1" dirty="0"/>
              <a:t>jaunimas labiau siejamas su gamta, švariausia gamta, gamta jam tarsi įskiepyta.“</a:t>
            </a:r>
          </a:p>
          <a:p>
            <a:pPr marL="285750" indent="-285750" algn="just">
              <a:spcAft>
                <a:spcPts val="600"/>
              </a:spcAft>
              <a:buFont typeface="Arial" panose="020B0604020202020204" pitchFamily="34" charset="0"/>
              <a:buChar char="•"/>
            </a:pPr>
            <a:r>
              <a:rPr lang="lt-LT" sz="1400" b="1" dirty="0" err="1"/>
              <a:t>Dvipusiškos</a:t>
            </a:r>
            <a:r>
              <a:rPr lang="lt-LT" sz="1400" b="1" dirty="0"/>
              <a:t> asmenybės </a:t>
            </a:r>
            <a:r>
              <a:rPr lang="lt-LT" sz="1400" dirty="0"/>
              <a:t>pasižyminčios verslumu ir melancholija. </a:t>
            </a:r>
            <a:r>
              <a:rPr lang="lt-LT" sz="1400" i="1" dirty="0"/>
              <a:t>„Esam kitokie, turime būti verslūs, bet ir melancholikai, kad atlaikytume vasaros ritmą ir neišprotėtume žiemą.“  </a:t>
            </a:r>
          </a:p>
          <a:p>
            <a:pPr marL="285750" indent="-285750" algn="just">
              <a:spcAft>
                <a:spcPts val="600"/>
              </a:spcAft>
              <a:buFont typeface="Arial" panose="020B0604020202020204" pitchFamily="34" charset="0"/>
              <a:buChar char="•"/>
            </a:pPr>
            <a:r>
              <a:rPr lang="lt-LT" sz="1400" b="1" dirty="0"/>
              <a:t>Intravertiškumas, „menas“ būti su savimi</a:t>
            </a:r>
            <a:r>
              <a:rPr lang="lt-LT" sz="1400" dirty="0"/>
              <a:t>. </a:t>
            </a:r>
            <a:r>
              <a:rPr lang="lt-LT" sz="1400" i="1" dirty="0"/>
              <a:t>„Mes esam ramesni, nenorime gyventi dideliame mieste, sostinėje. Norisi būti arčiau gamtos, gera pabūti </a:t>
            </a:r>
            <a:r>
              <a:rPr lang="lt-LT" sz="1400" i="1"/>
              <a:t>vienam mažam draugų </a:t>
            </a:r>
            <a:r>
              <a:rPr lang="lt-LT" sz="1400" i="1" dirty="0"/>
              <a:t>rate, mums būdingas intravertiškumas, noras pabūti su savimi“. .“</a:t>
            </a:r>
          </a:p>
          <a:p>
            <a:pPr marL="285750" indent="-285750" algn="just">
              <a:spcAft>
                <a:spcPts val="600"/>
              </a:spcAft>
              <a:buFont typeface="Arial" panose="020B0604020202020204" pitchFamily="34" charset="0"/>
              <a:buChar char="•"/>
            </a:pPr>
            <a:r>
              <a:rPr lang="lt-LT" sz="1400" b="1"/>
              <a:t>Silpnesni socialiniai ryšiai</a:t>
            </a:r>
            <a:r>
              <a:rPr lang="lt-LT" sz="1400" b="1" dirty="0"/>
              <a:t>, </a:t>
            </a:r>
            <a:r>
              <a:rPr lang="lt-LT" sz="1400" dirty="0"/>
              <a:t>nes nesijaučia esantys Neringos bendruomenės nariai. „</a:t>
            </a:r>
            <a:r>
              <a:rPr lang="lt-LT" sz="1400" i="1" dirty="0"/>
              <a:t>Socializacija vyksta tik šarvojimo salėje ar </a:t>
            </a:r>
            <a:r>
              <a:rPr lang="lt-LT" sz="1400" i="1" dirty="0" err="1"/>
              <a:t>Maximoje</a:t>
            </a:r>
            <a:r>
              <a:rPr lang="lt-LT" sz="1400" i="1" dirty="0"/>
              <a:t>, o erdvės vienijančios nėra.“</a:t>
            </a:r>
          </a:p>
          <a:p>
            <a:pPr marL="285750" indent="-285750" algn="just">
              <a:spcAft>
                <a:spcPts val="600"/>
              </a:spcAft>
              <a:buFont typeface="Arial" panose="020B0604020202020204" pitchFamily="34" charset="0"/>
              <a:buChar char="•"/>
            </a:pPr>
            <a:r>
              <a:rPr lang="lt-LT" sz="1400" i="1" dirty="0"/>
              <a:t>„</a:t>
            </a:r>
            <a:r>
              <a:rPr lang="lt-LT" sz="1400" b="1" i="1" dirty="0"/>
              <a:t>Meniškos sielos</a:t>
            </a:r>
            <a:r>
              <a:rPr lang="lt-LT" sz="1400" i="1" dirty="0"/>
              <a:t> žmonės, - ... nes visai kitoks gyvenimo būdas.“</a:t>
            </a:r>
          </a:p>
          <a:p>
            <a:pPr marL="285750" indent="-285750" algn="just">
              <a:spcAft>
                <a:spcPts val="600"/>
              </a:spcAft>
              <a:buFont typeface="Arial" panose="020B0604020202020204" pitchFamily="34" charset="0"/>
              <a:buChar char="•"/>
            </a:pPr>
            <a:r>
              <a:rPr lang="lt-LT" sz="1400" i="1" dirty="0"/>
              <a:t>„</a:t>
            </a:r>
            <a:r>
              <a:rPr lang="lt-LT" sz="1400" b="1" i="1" dirty="0"/>
              <a:t>Kūrybiški žmonės</a:t>
            </a:r>
            <a:r>
              <a:rPr lang="lt-LT" sz="1400" i="1" dirty="0"/>
              <a:t>, ...juk reikia prisigalvoti visokių naujų veiklų.“</a:t>
            </a:r>
          </a:p>
          <a:p>
            <a:pPr marL="285750" indent="-285750" algn="just">
              <a:spcAft>
                <a:spcPts val="600"/>
              </a:spcAft>
              <a:buFont typeface="Arial" panose="020B0604020202020204" pitchFamily="34" charset="0"/>
              <a:buChar char="•"/>
            </a:pPr>
            <a:r>
              <a:rPr lang="lt-LT" sz="1400" b="1" dirty="0"/>
              <a:t>Gyvenimas be anonimiškumo ir konfidencialumo. </a:t>
            </a:r>
            <a:r>
              <a:rPr lang="lt-LT" sz="1400" i="1" dirty="0"/>
              <a:t>„Gyvenimas mažoje bendruomenėje kitoks - visi viską žino ir mato, nepranyksti minioje; mažoje bendruomenėje esi nuolat stebimas.“</a:t>
            </a:r>
          </a:p>
        </p:txBody>
      </p:sp>
      <p:sp>
        <p:nvSpPr>
          <p:cNvPr id="4" name="Stačiakampis 3"/>
          <p:cNvSpPr/>
          <p:nvPr/>
        </p:nvSpPr>
        <p:spPr>
          <a:xfrm>
            <a:off x="533399" y="1268413"/>
            <a:ext cx="8442326" cy="584775"/>
          </a:xfrm>
          <a:prstGeom prst="rect">
            <a:avLst/>
          </a:prstGeom>
        </p:spPr>
        <p:txBody>
          <a:bodyPr wrap="square">
            <a:spAutoFit/>
          </a:bodyPr>
          <a:lstStyle/>
          <a:p>
            <a:pPr algn="just"/>
            <a:r>
              <a:rPr lang="lt-LT" sz="1600" dirty="0"/>
              <a:t>Respondentų nuomone, jauni žmonės, gyvenantys Neringoje yra kiek </a:t>
            </a:r>
            <a:r>
              <a:rPr lang="lt-LT" sz="1600"/>
              <a:t>kitokie nei likusioje Lietuvoje . </a:t>
            </a:r>
            <a:r>
              <a:rPr lang="lt-LT" sz="1600" dirty="0"/>
              <a:t>Kai kurios savybės jiems yra labiau būdingos, nei kitiems.  </a:t>
            </a:r>
          </a:p>
        </p:txBody>
      </p:sp>
      <p:pic>
        <p:nvPicPr>
          <p:cNvPr id="14" name="Picture 13">
            <a:extLst>
              <a:ext uri="{FF2B5EF4-FFF2-40B4-BE49-F238E27FC236}">
                <a16:creationId xmlns:a16="http://schemas.microsoft.com/office/drawing/2014/main" id="{73791306-6725-7648-C3FE-8C43C0589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7" y="6159989"/>
            <a:ext cx="1843088" cy="513372"/>
          </a:xfrm>
          <a:prstGeom prst="rect">
            <a:avLst/>
          </a:prstGeom>
        </p:spPr>
      </p:pic>
    </p:spTree>
    <p:extLst>
      <p:ext uri="{BB962C8B-B14F-4D97-AF65-F5344CB8AC3E}">
        <p14:creationId xmlns:p14="http://schemas.microsoft.com/office/powerpoint/2010/main" val="3913211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1A2D45-474E-B308-B97F-DEEFA4233C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7" name="TextBox 6">
            <a:extLst>
              <a:ext uri="{FF2B5EF4-FFF2-40B4-BE49-F238E27FC236}">
                <a16:creationId xmlns:a16="http://schemas.microsoft.com/office/drawing/2014/main" id="{66448CD6-D270-F12B-A2FA-A7C81F15E302}"/>
              </a:ext>
            </a:extLst>
          </p:cNvPr>
          <p:cNvSpPr txBox="1"/>
          <p:nvPr/>
        </p:nvSpPr>
        <p:spPr>
          <a:xfrm>
            <a:off x="52387" y="0"/>
            <a:ext cx="8753472"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itle 1"/>
          <p:cNvSpPr>
            <a:spLocks noGrp="1"/>
          </p:cNvSpPr>
          <p:nvPr>
            <p:ph type="ctrTitle"/>
          </p:nvPr>
        </p:nvSpPr>
        <p:spPr>
          <a:xfrm>
            <a:off x="3952874" y="323850"/>
            <a:ext cx="7796213"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Gyvenimo Neringoje privalumai</a:t>
            </a:r>
          </a:p>
        </p:txBody>
      </p:sp>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8</a:t>
            </a:fld>
            <a:endParaRPr lang="lt-LT"/>
          </a:p>
        </p:txBody>
      </p:sp>
      <p:sp>
        <p:nvSpPr>
          <p:cNvPr id="3" name="TextBox 2">
            <a:extLst>
              <a:ext uri="{FF2B5EF4-FFF2-40B4-BE49-F238E27FC236}">
                <a16:creationId xmlns:a16="http://schemas.microsoft.com/office/drawing/2014/main" id="{30CD9927-2B6B-24A6-2C52-A19939745E1D}"/>
              </a:ext>
            </a:extLst>
          </p:cNvPr>
          <p:cNvSpPr txBox="1"/>
          <p:nvPr/>
        </p:nvSpPr>
        <p:spPr>
          <a:xfrm>
            <a:off x="3952875" y="2002654"/>
            <a:ext cx="7796213" cy="3185487"/>
          </a:xfrm>
          <a:prstGeom prst="rect">
            <a:avLst/>
          </a:prstGeom>
          <a:noFill/>
        </p:spPr>
        <p:txBody>
          <a:bodyPr wrap="square" lIns="91440" tIns="45720" rIns="91440" bIns="45720" rtlCol="0" anchor="t">
            <a:spAutoFit/>
          </a:bodyPr>
          <a:lstStyle/>
          <a:p>
            <a:pPr marL="285750" indent="-285750" algn="just">
              <a:spcAft>
                <a:spcPts val="600"/>
              </a:spcAft>
              <a:buFont typeface="Arial" panose="020B0604020202020204" pitchFamily="34" charset="0"/>
              <a:buChar char="•"/>
            </a:pPr>
            <a:r>
              <a:rPr lang="lt-LT" sz="1400" b="1" dirty="0"/>
              <a:t>Maža bendruomenė. „</a:t>
            </a:r>
            <a:r>
              <a:rPr lang="lt-LT" sz="1400" i="1" dirty="0"/>
              <a:t>Visus žmones čia pažįsti,  yra artumo jausmas, sulauksi visada pagalbos ir palaikymo.“</a:t>
            </a:r>
          </a:p>
          <a:p>
            <a:pPr marL="285750" indent="-285750" algn="just">
              <a:spcAft>
                <a:spcPts val="600"/>
              </a:spcAft>
              <a:buFont typeface="Arial" panose="020B0604020202020204" pitchFamily="34" charset="0"/>
              <a:buChar char="•"/>
            </a:pPr>
            <a:r>
              <a:rPr lang="lt-LT" sz="1400" b="1" dirty="0"/>
              <a:t>Gamta, grynas oras. </a:t>
            </a:r>
          </a:p>
          <a:p>
            <a:pPr marL="285750" indent="-285750" algn="just">
              <a:spcAft>
                <a:spcPts val="600"/>
              </a:spcAft>
              <a:buFont typeface="Arial" panose="020B0604020202020204" pitchFamily="34" charset="0"/>
              <a:buChar char="•"/>
            </a:pPr>
            <a:r>
              <a:rPr lang="lt-LT" sz="1400" b="1" dirty="0"/>
              <a:t>Vandens pramogų gausa. </a:t>
            </a:r>
            <a:r>
              <a:rPr lang="lt-LT" sz="1400" i="1" dirty="0"/>
              <a:t>„Jachtklubas, laivai, buvimas prie jūros“; „...su vandeniu susijęs sportas ir pramogos: daug gamtos, jūra, kaitavimas, vandens sportas.“ </a:t>
            </a:r>
          </a:p>
          <a:p>
            <a:pPr marL="285750" indent="-285750" algn="just">
              <a:spcAft>
                <a:spcPts val="600"/>
              </a:spcAft>
              <a:buFont typeface="Arial" panose="020B0604020202020204" pitchFamily="34" charset="0"/>
              <a:buChar char="•"/>
            </a:pPr>
            <a:r>
              <a:rPr lang="lt-LT" sz="1400" b="1" dirty="0"/>
              <a:t>Saugumas.  </a:t>
            </a:r>
            <a:r>
              <a:rPr lang="lt-LT" sz="1400" i="1" dirty="0"/>
              <a:t>„Visiškai ramu, tau čia nieko negali nutikti, nebent pats ką prisidarysi. Vagystės čia taip pat itin retos.“</a:t>
            </a:r>
          </a:p>
          <a:p>
            <a:pPr marL="285750" indent="-285750" algn="just">
              <a:spcAft>
                <a:spcPts val="600"/>
              </a:spcAft>
              <a:buFont typeface="Arial" panose="020B0604020202020204" pitchFamily="34" charset="0"/>
              <a:buChar char="•"/>
            </a:pPr>
            <a:r>
              <a:rPr lang="lt-LT" sz="1400" b="1" dirty="0"/>
              <a:t>Ypač saugu vaikams.  </a:t>
            </a:r>
            <a:r>
              <a:rPr lang="lt-LT" sz="1400" b="1" i="1" dirty="0"/>
              <a:t>„</a:t>
            </a:r>
            <a:r>
              <a:rPr lang="lt-LT" sz="1400" i="1" dirty="0"/>
              <a:t>Dėl to </a:t>
            </a:r>
            <a:r>
              <a:rPr lang="lt-LT" sz="1400" i="1"/>
              <a:t>žmonės renkasi </a:t>
            </a:r>
            <a:r>
              <a:rPr lang="lt-LT" sz="1400" i="1" dirty="0"/>
              <a:t>šią vietą, nes vaikas niekur nenuklys, vaikas nedings.“</a:t>
            </a:r>
          </a:p>
          <a:p>
            <a:pPr marL="285750" indent="-285750" algn="just">
              <a:spcAft>
                <a:spcPts val="600"/>
              </a:spcAft>
              <a:buFont typeface="Arial" panose="020B0604020202020204" pitchFamily="34" charset="0"/>
              <a:buChar char="•"/>
            </a:pPr>
            <a:r>
              <a:rPr lang="lt-LT" sz="1400" b="1" dirty="0"/>
              <a:t>Šilti, malonūs žmonės</a:t>
            </a:r>
            <a:r>
              <a:rPr lang="lt-LT" sz="1400" dirty="0"/>
              <a:t>. „</a:t>
            </a:r>
            <a:r>
              <a:rPr lang="lt-LT" sz="1400" i="1" dirty="0"/>
              <a:t>Matyti veidai parduotuvėse, sveikiniesi su visais, šiltesni žmonės.“</a:t>
            </a:r>
          </a:p>
          <a:p>
            <a:pPr marL="285750" indent="-285750" algn="just">
              <a:spcAft>
                <a:spcPts val="600"/>
              </a:spcAft>
              <a:buFont typeface="Arial" panose="020B0604020202020204" pitchFamily="34" charset="0"/>
              <a:buChar char="•"/>
            </a:pPr>
            <a:r>
              <a:rPr lang="lt-LT" sz="1400" b="1" dirty="0"/>
              <a:t>Švietimo sistemos privalumai. </a:t>
            </a:r>
            <a:r>
              <a:rPr lang="lt-LT" sz="1400" dirty="0"/>
              <a:t>„</a:t>
            </a:r>
            <a:r>
              <a:rPr lang="lt-LT" sz="1400" i="1" dirty="0"/>
              <a:t>Mokykla yra kaip privati mokykla, tik 10-12 mokinių klasėje, tad mokytojas gali individualiai dirbti, konsultuoti. Kokybiški popamokiniai būreliai, arti šeimos namų.“</a:t>
            </a:r>
          </a:p>
          <a:p>
            <a:pPr marL="171450" marR="0" lvl="0" indent="-171450" defTabSz="914400" rtl="0" eaLnBrk="0" fontAlgn="base" latinLnBrk="0" hangingPunct="0">
              <a:lnSpc>
                <a:spcPct val="100000"/>
              </a:lnSpc>
              <a:spcBef>
                <a:spcPct val="0"/>
              </a:spcBef>
              <a:spcAft>
                <a:spcPts val="600"/>
              </a:spcAft>
              <a:buClrTx/>
              <a:buSzTx/>
              <a:buFont typeface="Arial" panose="020B0604020202020204" pitchFamily="34" charset="0"/>
              <a:buChar char="•"/>
              <a:tabLst/>
            </a:pPr>
            <a:endParaRPr lang="lt-LT" sz="1200" i="1" dirty="0">
              <a:cs typeface="Times New Roman" panose="02020603050405020304" pitchFamily="18" charset="0"/>
            </a:endParaRPr>
          </a:p>
        </p:txBody>
      </p:sp>
      <p:sp>
        <p:nvSpPr>
          <p:cNvPr id="5" name="Stačiakampis 4"/>
          <p:cNvSpPr/>
          <p:nvPr/>
        </p:nvSpPr>
        <p:spPr>
          <a:xfrm>
            <a:off x="3952874" y="1268413"/>
            <a:ext cx="7796213" cy="584775"/>
          </a:xfrm>
          <a:prstGeom prst="rect">
            <a:avLst/>
          </a:prstGeom>
        </p:spPr>
        <p:txBody>
          <a:bodyPr wrap="square">
            <a:spAutoFit/>
          </a:bodyPr>
          <a:lstStyle/>
          <a:p>
            <a:pPr algn="just"/>
            <a:r>
              <a:rPr lang="lt-LT" sz="1600" dirty="0"/>
              <a:t>Respondentų nuomone, didžiausi gyvenimo Neringoje privalumai sietini su Neringos išskirtine gamta bei Neringos žmonėmis, vietine bendruomene. </a:t>
            </a:r>
          </a:p>
        </p:txBody>
      </p:sp>
      <p:pic>
        <p:nvPicPr>
          <p:cNvPr id="11" name="Picture 10">
            <a:extLst>
              <a:ext uri="{FF2B5EF4-FFF2-40B4-BE49-F238E27FC236}">
                <a16:creationId xmlns:a16="http://schemas.microsoft.com/office/drawing/2014/main" id="{D036C8E6-5EC3-F7F7-0077-982ADB8EF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0" y="225426"/>
            <a:ext cx="1843088" cy="513372"/>
          </a:xfrm>
          <a:prstGeom prst="rect">
            <a:avLst/>
          </a:prstGeom>
        </p:spPr>
      </p:pic>
    </p:spTree>
    <p:extLst>
      <p:ext uri="{BB962C8B-B14F-4D97-AF65-F5344CB8AC3E}">
        <p14:creationId xmlns:p14="http://schemas.microsoft.com/office/powerpoint/2010/main" val="199209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D68269-A4C6-27F4-8BFC-C92D93F67D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9119"/>
          <a:stretch/>
        </p:blipFill>
        <p:spPr>
          <a:xfrm>
            <a:off x="5019675" y="0"/>
            <a:ext cx="7172326" cy="6858000"/>
          </a:xfrm>
          <a:prstGeom prst="rect">
            <a:avLst/>
          </a:prstGeom>
        </p:spPr>
      </p:pic>
      <p:sp>
        <p:nvSpPr>
          <p:cNvPr id="9" name="TextBox 8">
            <a:extLst>
              <a:ext uri="{FF2B5EF4-FFF2-40B4-BE49-F238E27FC236}">
                <a16:creationId xmlns:a16="http://schemas.microsoft.com/office/drawing/2014/main" id="{8133523C-9935-5E8F-1367-5392ACDA24E4}"/>
              </a:ext>
            </a:extLst>
          </p:cNvPr>
          <p:cNvSpPr txBox="1"/>
          <p:nvPr/>
        </p:nvSpPr>
        <p:spPr>
          <a:xfrm rot="10800000">
            <a:off x="3438525" y="-1360"/>
            <a:ext cx="8753472" cy="6858000"/>
          </a:xfrm>
          <a:prstGeom prst="rect">
            <a:avLst/>
          </a:prstGeom>
          <a:gradFill flip="none" rotWithShape="1">
            <a:gsLst>
              <a:gs pos="0">
                <a:schemeClr val="accent1">
                  <a:lumMod val="8000"/>
                  <a:lumOff val="92000"/>
                  <a:alpha val="0"/>
                </a:schemeClr>
              </a:gs>
              <a:gs pos="39000">
                <a:schemeClr val="bg1"/>
              </a:gs>
              <a:gs pos="100000">
                <a:schemeClr val="bg1"/>
              </a:gs>
            </a:gsLst>
            <a:lin ang="0" scaled="1"/>
            <a:tileRect/>
          </a:gradFill>
        </p:spPr>
        <p:txBody>
          <a:bodyPr wrap="square" rtlCol="0">
            <a:spAutoFit/>
          </a:bodyPr>
          <a:lstStyle/>
          <a:p>
            <a:endParaRPr lang="lt-LT" dirty="0"/>
          </a:p>
        </p:txBody>
      </p:sp>
      <p:sp>
        <p:nvSpPr>
          <p:cNvPr id="2" name="Title 1"/>
          <p:cNvSpPr>
            <a:spLocks noGrp="1"/>
          </p:cNvSpPr>
          <p:nvPr>
            <p:ph type="ctrTitle"/>
          </p:nvPr>
        </p:nvSpPr>
        <p:spPr>
          <a:xfrm>
            <a:off x="533400" y="323850"/>
            <a:ext cx="6426200" cy="944563"/>
          </a:xfrm>
        </p:spPr>
        <p:txBody>
          <a:bodyPr anchor="ctr">
            <a:normAutofit/>
          </a:bodyPr>
          <a:lstStyle/>
          <a:p>
            <a:pPr algn="l"/>
            <a:r>
              <a:rPr lang="lt-LT" sz="3200" dirty="0">
                <a:solidFill>
                  <a:schemeClr val="accent6">
                    <a:lumMod val="75000"/>
                  </a:schemeClr>
                </a:solidFill>
                <a:latin typeface="+mn-lt"/>
                <a:cs typeface="Times New Roman" panose="02020603050405020304" pitchFamily="18" charset="0"/>
              </a:rPr>
              <a:t>Gyvenimo Neringoje trūkumai (1)</a:t>
            </a:r>
          </a:p>
        </p:txBody>
      </p:sp>
      <p:sp>
        <p:nvSpPr>
          <p:cNvPr id="8" name="Slide Number Placeholder 3">
            <a:extLst>
              <a:ext uri="{FF2B5EF4-FFF2-40B4-BE49-F238E27FC236}">
                <a16:creationId xmlns:a16="http://schemas.microsoft.com/office/drawing/2014/main" id="{2B52F616-A739-48D8-8D9E-F83C65EE1A3C}"/>
              </a:ext>
            </a:extLst>
          </p:cNvPr>
          <p:cNvSpPr>
            <a:spLocks noGrp="1"/>
          </p:cNvSpPr>
          <p:nvPr>
            <p:ph type="sldNum" sz="quarter" idx="12"/>
          </p:nvPr>
        </p:nvSpPr>
        <p:spPr>
          <a:xfrm>
            <a:off x="8610600" y="6356350"/>
            <a:ext cx="2743200" cy="365125"/>
          </a:xfrm>
        </p:spPr>
        <p:txBody>
          <a:bodyPr/>
          <a:lstStyle/>
          <a:p>
            <a:fld id="{5E929A9C-FEEA-46AE-A7D3-E2FF9991963E}" type="slidenum">
              <a:rPr lang="lt-LT" smtClean="0"/>
              <a:pPr/>
              <a:t>9</a:t>
            </a:fld>
            <a:endParaRPr lang="lt-LT"/>
          </a:p>
        </p:txBody>
      </p:sp>
      <p:sp>
        <p:nvSpPr>
          <p:cNvPr id="3" name="TextBox 2">
            <a:extLst>
              <a:ext uri="{FF2B5EF4-FFF2-40B4-BE49-F238E27FC236}">
                <a16:creationId xmlns:a16="http://schemas.microsoft.com/office/drawing/2014/main" id="{30CD9927-2B6B-24A6-2C52-A19939745E1D}"/>
              </a:ext>
            </a:extLst>
          </p:cNvPr>
          <p:cNvSpPr txBox="1"/>
          <p:nvPr/>
        </p:nvSpPr>
        <p:spPr>
          <a:xfrm>
            <a:off x="515939" y="1989138"/>
            <a:ext cx="8459786" cy="4154984"/>
          </a:xfrm>
          <a:prstGeom prst="rect">
            <a:avLst/>
          </a:prstGeom>
          <a:noFill/>
        </p:spPr>
        <p:txBody>
          <a:bodyPr wrap="square" lIns="91440" tIns="45720" rIns="91440" bIns="45720" rtlCol="0" anchor="t">
            <a:spAutoFit/>
          </a:bodyPr>
          <a:lstStyle/>
          <a:p>
            <a:pPr marL="285750" indent="-285750" algn="just">
              <a:spcAft>
                <a:spcPts val="600"/>
              </a:spcAft>
              <a:buFont typeface="Arial" panose="020B0604020202020204" pitchFamily="34" charset="0"/>
              <a:buChar char="•"/>
            </a:pPr>
            <a:r>
              <a:rPr lang="lt-LT" sz="1400" b="1" dirty="0"/>
              <a:t>Būsto problemos. </a:t>
            </a:r>
            <a:r>
              <a:rPr lang="lt-LT" sz="1400" i="1" dirty="0"/>
              <a:t>„Kitiems čia atvykti ir įsikurti sunku,  nėra šansų, nebent čia gyvena tėvai, seneliai, kurie paliks butą ar nameliuką.“; „Nekilnojamo turto beprotiškos kainos.“</a:t>
            </a:r>
          </a:p>
          <a:p>
            <a:pPr marL="285750" indent="-285750" algn="just">
              <a:spcAft>
                <a:spcPts val="600"/>
              </a:spcAft>
              <a:buFont typeface="Arial" panose="020B0604020202020204" pitchFamily="34" charset="0"/>
              <a:buChar char="•"/>
            </a:pPr>
            <a:r>
              <a:rPr lang="lt-LT" sz="1400" b="1" dirty="0"/>
              <a:t>Menka darbo pasiūla. </a:t>
            </a:r>
            <a:r>
              <a:rPr lang="lt-LT" sz="1400" i="1" dirty="0"/>
              <a:t>„Jaunimas 15-18 metų iš čia išvažiuos, nes nėra čia ką veikti, jei nesugalvos kokio verslo.“ </a:t>
            </a:r>
          </a:p>
          <a:p>
            <a:pPr marL="285750" indent="-285750" algn="just">
              <a:spcAft>
                <a:spcPts val="600"/>
              </a:spcAft>
              <a:buFont typeface="Arial" panose="020B0604020202020204" pitchFamily="34" charset="0"/>
              <a:buChar char="•"/>
            </a:pPr>
            <a:r>
              <a:rPr lang="lt-LT" sz="1400" b="1" dirty="0"/>
              <a:t>Problemos su transportu, keltais. </a:t>
            </a:r>
            <a:r>
              <a:rPr lang="lt-LT" sz="1400" i="1" dirty="0"/>
              <a:t>„... yra problemos su keltais, turi derintis prie jų, pavyzdžiui, eini iš filmo, diskotekos ir t.t., ne tada kada nori, o tada kada yra keltas“; „Jei mašinos nevairuoji, labai didelė problema, nespėji į autobusą ir tada lauki 3 valandas kito.“; „Jei būtų bent kas valandą ne sezono metu.“ </a:t>
            </a:r>
          </a:p>
          <a:p>
            <a:pPr marL="285750" indent="-285750" algn="just">
              <a:spcAft>
                <a:spcPts val="600"/>
              </a:spcAft>
              <a:buFont typeface="Arial" panose="020B0604020202020204" pitchFamily="34" charset="0"/>
              <a:buChar char="•"/>
            </a:pPr>
            <a:r>
              <a:rPr lang="lt-LT" sz="1400" b="1" dirty="0"/>
              <a:t>Kelias per Neringą. </a:t>
            </a:r>
            <a:r>
              <a:rPr lang="lt-LT" sz="1400" dirty="0"/>
              <a:t>„</a:t>
            </a:r>
            <a:r>
              <a:rPr lang="lt-LT" sz="1400" i="1" dirty="0"/>
              <a:t>50 km kelio yra visiškas šiukšlynas, kelio kokybė labai bloga, daug avarinių situacijų.“</a:t>
            </a:r>
          </a:p>
          <a:p>
            <a:pPr marL="285750" indent="-285750" algn="just">
              <a:spcAft>
                <a:spcPts val="600"/>
              </a:spcAft>
              <a:buFont typeface="Arial" panose="020B0604020202020204" pitchFamily="34" charset="0"/>
              <a:buChar char="•"/>
            </a:pPr>
            <a:r>
              <a:rPr lang="lt-LT" sz="1400" b="1" dirty="0"/>
              <a:t>Prasta takų ir šaligatvių kokybė. </a:t>
            </a:r>
            <a:r>
              <a:rPr lang="lt-LT" sz="1400" i="1" dirty="0"/>
              <a:t>„... duobėta, šeimoms su vežimėliais sunku pravažiuoti.“</a:t>
            </a:r>
          </a:p>
          <a:p>
            <a:pPr marL="285750" indent="-285750" algn="just">
              <a:spcAft>
                <a:spcPts val="600"/>
              </a:spcAft>
              <a:buFont typeface="Arial" panose="020B0604020202020204" pitchFamily="34" charset="0"/>
              <a:buChar char="•"/>
            </a:pPr>
            <a:r>
              <a:rPr lang="lt-LT" sz="1400" b="1" dirty="0"/>
              <a:t>Pertekliniai gamtosauginiai reikalavimai.</a:t>
            </a:r>
            <a:r>
              <a:rPr lang="lt-LT" sz="1400" dirty="0"/>
              <a:t> </a:t>
            </a:r>
            <a:r>
              <a:rPr lang="lt-LT" sz="1400" i="1" dirty="0"/>
              <a:t>„...negalima nupjauti medžio,  nes parkas</a:t>
            </a:r>
            <a:r>
              <a:rPr lang="en-US" sz="1400" i="1" dirty="0"/>
              <a:t>!</a:t>
            </a:r>
            <a:r>
              <a:rPr lang="lt-LT" sz="1400" i="1" dirty="0"/>
              <a:t> </a:t>
            </a:r>
            <a:r>
              <a:rPr lang="en-US" sz="1400" i="1" dirty="0"/>
              <a:t>N</a:t>
            </a:r>
            <a:r>
              <a:rPr lang="lt-LT" sz="1400" i="1" dirty="0" err="1"/>
              <a:t>esąmonė</a:t>
            </a:r>
            <a:r>
              <a:rPr lang="en-US" sz="1400" i="1" dirty="0"/>
              <a:t>!</a:t>
            </a:r>
            <a:r>
              <a:rPr lang="lt-LT" sz="1400" i="1" dirty="0"/>
              <a:t> </a:t>
            </a:r>
            <a:r>
              <a:rPr lang="en-US" sz="1400" i="1" dirty="0"/>
              <a:t>J</a:t>
            </a:r>
            <a:r>
              <a:rPr lang="lt-LT" sz="1400" i="1" dirty="0" err="1"/>
              <a:t>uk</a:t>
            </a:r>
            <a:r>
              <a:rPr lang="lt-LT" sz="1400" i="1" dirty="0"/>
              <a:t> labai nedaug trūksta iki avarijos“; „Kormoranai..., bet ar reikia jų tokios masės? Jie naikina žuvį, mišką, kitus paukščius,  kaip garniai. ...Kopose nieko negalima daryti, su keturračiu į pajūrį negalima važiuoti.“</a:t>
            </a:r>
          </a:p>
          <a:p>
            <a:pPr marL="285750" indent="-285750" algn="just">
              <a:spcAft>
                <a:spcPts val="600"/>
              </a:spcAft>
              <a:buFont typeface="Arial" panose="020B0604020202020204" pitchFamily="34" charset="0"/>
              <a:buChar char="•"/>
            </a:pPr>
            <a:r>
              <a:rPr lang="lt-LT" sz="1400" b="1" i="1" dirty="0"/>
              <a:t>Paslaugų trūkumas</a:t>
            </a:r>
            <a:r>
              <a:rPr lang="lt-LT" sz="1400" dirty="0"/>
              <a:t>. „</a:t>
            </a:r>
            <a:r>
              <a:rPr lang="lt-LT" sz="1400" i="1" dirty="0"/>
              <a:t>Nėra vaistinės, bankomato“; „Neturime notaro“; „Negali gauti vairavimo teisių.“</a:t>
            </a:r>
          </a:p>
          <a:p>
            <a:pPr marL="285750" indent="-285750" algn="just">
              <a:spcAft>
                <a:spcPts val="600"/>
              </a:spcAft>
              <a:buFont typeface="Arial" panose="020B0604020202020204" pitchFamily="34" charset="0"/>
              <a:buChar char="•"/>
            </a:pPr>
            <a:r>
              <a:rPr lang="lt-LT" sz="1400" b="1" dirty="0"/>
              <a:t>Veiklų trūkumas. </a:t>
            </a:r>
            <a:r>
              <a:rPr lang="lt-LT" sz="1400" i="1" dirty="0"/>
              <a:t>„Važinėju į sporto salę Klaipėdoje“;  „...trūksta visko - nuo fizinės veiklos būrelių iki verslumo skatinimo iniciatyvų“; „Renginių trūkumas“; „Nėra baseino, pirties.“</a:t>
            </a:r>
          </a:p>
          <a:p>
            <a:pPr marL="285750" indent="-285750" algn="just">
              <a:spcAft>
                <a:spcPts val="600"/>
              </a:spcAft>
              <a:buFont typeface="Arial" panose="020B0604020202020204" pitchFamily="34" charset="0"/>
              <a:buChar char="•"/>
            </a:pPr>
            <a:r>
              <a:rPr lang="lt-LT" sz="1400" b="1" dirty="0"/>
              <a:t>Jaunų specialistų trūkumas. </a:t>
            </a:r>
            <a:endParaRPr lang="lt-LT" sz="1200" b="1" dirty="0"/>
          </a:p>
        </p:txBody>
      </p:sp>
      <p:sp>
        <p:nvSpPr>
          <p:cNvPr id="5" name="Stačiakampis 4"/>
          <p:cNvSpPr/>
          <p:nvPr/>
        </p:nvSpPr>
        <p:spPr>
          <a:xfrm>
            <a:off x="515938" y="1284943"/>
            <a:ext cx="8459786" cy="584775"/>
          </a:xfrm>
          <a:prstGeom prst="rect">
            <a:avLst/>
          </a:prstGeom>
        </p:spPr>
        <p:txBody>
          <a:bodyPr wrap="square">
            <a:spAutoFit/>
          </a:bodyPr>
          <a:lstStyle/>
          <a:p>
            <a:pPr algn="just"/>
            <a:r>
              <a:rPr lang="lt-LT" sz="1600" dirty="0"/>
              <a:t>Emociškai Neringa yra itin patraukli vieta gyventi, tačiau respondentai akcentavo daug aspektų, kurie yra taisytini siekiant aukštesnės gyvenimo kokybės.</a:t>
            </a:r>
          </a:p>
        </p:txBody>
      </p:sp>
      <p:pic>
        <p:nvPicPr>
          <p:cNvPr id="12" name="Picture 11">
            <a:extLst>
              <a:ext uri="{FF2B5EF4-FFF2-40B4-BE49-F238E27FC236}">
                <a16:creationId xmlns:a16="http://schemas.microsoft.com/office/drawing/2014/main" id="{4B5BC17C-9065-1BD8-40ED-EF0FD6233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7" y="6159989"/>
            <a:ext cx="1843088" cy="513372"/>
          </a:xfrm>
          <a:prstGeom prst="rect">
            <a:avLst/>
          </a:prstGeom>
        </p:spPr>
      </p:pic>
    </p:spTree>
    <p:extLst>
      <p:ext uri="{BB962C8B-B14F-4D97-AF65-F5344CB8AC3E}">
        <p14:creationId xmlns:p14="http://schemas.microsoft.com/office/powerpoint/2010/main" val="1828904614"/>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31724</TotalTime>
  <Words>7725</Words>
  <Application>Microsoft Office PowerPoint</Application>
  <PresentationFormat>Widescreen</PresentationFormat>
  <Paragraphs>1388</Paragraphs>
  <Slides>69</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Calibri Light</vt:lpstr>
      <vt:lpstr>Times New Roman</vt:lpstr>
      <vt:lpstr>Wingdings</vt:lpstr>
      <vt:lpstr>„Office“ tema</vt:lpstr>
      <vt:lpstr>PowerPoint Presentation</vt:lpstr>
      <vt:lpstr>PowerPoint Presentation</vt:lpstr>
      <vt:lpstr>TYRIMO INFORMACIJA</vt:lpstr>
      <vt:lpstr>PowerPoint Presentation</vt:lpstr>
      <vt:lpstr>PowerPoint Presentation</vt:lpstr>
      <vt:lpstr>PowerPoint Presentation</vt:lpstr>
      <vt:lpstr>Jaunimas Neringoje: savybės, išskirtinumai</vt:lpstr>
      <vt:lpstr>Gyvenimo Neringoje privalumai</vt:lpstr>
      <vt:lpstr>Gyvenimo Neringoje trūkumai (1)</vt:lpstr>
      <vt:lpstr>Gyvenimo Neringoje trūkumai (2)</vt:lpstr>
      <vt:lpstr>Švietimas ir išsilavinimas Neringoje</vt:lpstr>
      <vt:lpstr>Darbo galimybės Neringoje</vt:lpstr>
      <vt:lpstr>Draugai ir laisvalaikio praleidimas Neringoje</vt:lpstr>
      <vt:lpstr>Žalingi įpročiai, psichologinė ir fizinė sveikata</vt:lpstr>
      <vt:lpstr>Aktualiausios problemos Neringos jaunimui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Gyventojų pasitenkinimo indeksas ir aktualiausios problemos Neringos jaunimui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pateiktis</dc:title>
  <dc:creator>Destytojas</dc:creator>
  <cp:lastModifiedBy>Guoda Gudelyte</cp:lastModifiedBy>
  <cp:revision>1804</cp:revision>
  <cp:lastPrinted>2021-12-23T11:45:29Z</cp:lastPrinted>
  <dcterms:created xsi:type="dcterms:W3CDTF">2021-05-04T06:32:25Z</dcterms:created>
  <dcterms:modified xsi:type="dcterms:W3CDTF">2024-06-25T15:26:25Z</dcterms:modified>
</cp:coreProperties>
</file>