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7" r:id="rId4"/>
    <p:sldId id="258" r:id="rId5"/>
    <p:sldId id="259" r:id="rId6"/>
    <p:sldId id="260" r:id="rId7"/>
    <p:sldId id="261" r:id="rId8"/>
    <p:sldId id="262" r:id="rId9"/>
    <p:sldId id="263" r:id="rId10"/>
    <p:sldId id="264" r:id="rId11"/>
    <p:sldId id="268" r:id="rId12"/>
    <p:sldId id="269" r:id="rId13"/>
    <p:sldId id="265" r:id="rId14"/>
    <p:sldId id="266"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3" autoAdjust="0"/>
    <p:restoredTop sz="94660"/>
  </p:normalViewPr>
  <p:slideViewPr>
    <p:cSldViewPr snapToGrid="0">
      <p:cViewPr>
        <p:scale>
          <a:sx n="93" d="100"/>
          <a:sy n="93" d="100"/>
        </p:scale>
        <p:origin x="24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3/27/2024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dirty="0"/>
              <a:t>3/27/2024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EB90BD-B6CE-46B7-997F-7313B992CCDC}" type="datetimeFigureOut">
              <a:rPr lang="en-US" dirty="0"/>
              <a:t>3/27/2024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B9D11F-B188-461D-B23F-39381795C052}" type="datetimeFigureOut">
              <a:rPr lang="en-US" dirty="0"/>
              <a:t>3/27/2024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E6D8D9-55A2-4063-B0F3-121F44549695}" type="datetimeFigureOut">
              <a:rPr lang="en-US" dirty="0"/>
              <a:t>3/27/2024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D4B24536-994D-4021-A283-9F449C0DB509}" type="datetimeFigureOut">
              <a:rPr lang="en-US" dirty="0"/>
              <a:t>3/27/2024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3CBBBB78-C96F-47B7-AB17-D852CA960AC9}" type="datetimeFigureOut">
              <a:rPr lang="en-US" dirty="0"/>
              <a:t>3/27/2024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3/27/2024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3/27/2024</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3/27/2024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dirty="0"/>
              <a:t>3/27/2024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3/27/2024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3/27/2024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3/27/2024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3/27/2024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dirty="0"/>
              <a:t>3/27/2024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dirty="0"/>
              <a:t>3/27/2024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3/27/2024</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neringa.lt/meras-ir-taryba/taryba/tarybos-nariu-atlyginimas/805"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mailto:ieva.venslauskiene@gmail.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0322" y="2733708"/>
            <a:ext cx="8144134" cy="1345131"/>
          </a:xfrm>
        </p:spPr>
        <p:txBody>
          <a:bodyPr/>
          <a:lstStyle/>
          <a:p>
            <a:pPr algn="l"/>
            <a:r>
              <a:rPr lang="en-US" sz="3200" dirty="0" err="1" smtClean="0"/>
              <a:t>Neringos</a:t>
            </a:r>
            <a:r>
              <a:rPr lang="en-US" sz="3200" dirty="0" smtClean="0"/>
              <a:t> </a:t>
            </a:r>
            <a:r>
              <a:rPr lang="en-US" sz="3200" dirty="0" err="1" smtClean="0"/>
              <a:t>savivaldyb</a:t>
            </a:r>
            <a:r>
              <a:rPr lang="lt-LT" sz="3200" dirty="0" smtClean="0"/>
              <a:t>ės narė</a:t>
            </a:r>
            <a:r>
              <a:rPr lang="nb-NO" sz="3200" dirty="0" smtClean="0"/>
              <a:t/>
            </a:r>
            <a:br>
              <a:rPr lang="nb-NO" sz="3200" dirty="0" smtClean="0"/>
            </a:br>
            <a:r>
              <a:rPr lang="lt-LT" sz="3600" dirty="0" smtClean="0"/>
              <a:t>Iev</a:t>
            </a:r>
            <a:r>
              <a:rPr lang="nb-NO" sz="3600" dirty="0" smtClean="0"/>
              <a:t>a</a:t>
            </a:r>
            <a:r>
              <a:rPr lang="lt-LT" sz="3600" dirty="0" smtClean="0"/>
              <a:t> </a:t>
            </a:r>
            <a:r>
              <a:rPr lang="lt-LT" sz="3200" dirty="0" smtClean="0"/>
              <a:t>Venslauskienė</a:t>
            </a:r>
            <a:br>
              <a:rPr lang="lt-LT" sz="3200" dirty="0" smtClean="0"/>
            </a:br>
            <a:endParaRPr lang="lt-LT" sz="3200" dirty="0"/>
          </a:p>
        </p:txBody>
      </p:sp>
      <p:sp>
        <p:nvSpPr>
          <p:cNvPr id="3" name="Subtitle 2"/>
          <p:cNvSpPr>
            <a:spLocks noGrp="1"/>
          </p:cNvSpPr>
          <p:nvPr>
            <p:ph type="subTitle" idx="1"/>
          </p:nvPr>
        </p:nvSpPr>
        <p:spPr>
          <a:xfrm>
            <a:off x="680322" y="4736387"/>
            <a:ext cx="8144134" cy="775339"/>
          </a:xfrm>
        </p:spPr>
        <p:txBody>
          <a:bodyPr/>
          <a:lstStyle/>
          <a:p>
            <a:pPr algn="l"/>
            <a:r>
              <a:rPr lang="nb-NO" dirty="0" smtClean="0"/>
              <a:t>2023 m. </a:t>
            </a:r>
            <a:r>
              <a:rPr lang="lt-LT" dirty="0"/>
              <a:t>Veiklos ataskaita</a:t>
            </a:r>
          </a:p>
        </p:txBody>
      </p:sp>
      <p:pic>
        <p:nvPicPr>
          <p:cNvPr id="4" name="Picture 3"/>
          <p:cNvPicPr>
            <a:picLocks noChangeAspect="1"/>
          </p:cNvPicPr>
          <p:nvPr/>
        </p:nvPicPr>
        <p:blipFill>
          <a:blip r:embed="rId2"/>
          <a:stretch>
            <a:fillRect/>
          </a:stretch>
        </p:blipFill>
        <p:spPr>
          <a:xfrm>
            <a:off x="283286" y="1593140"/>
            <a:ext cx="1488290" cy="811794"/>
          </a:xfrm>
          <a:prstGeom prst="rect">
            <a:avLst/>
          </a:prstGeom>
        </p:spPr>
      </p:pic>
      <p:pic>
        <p:nvPicPr>
          <p:cNvPr id="5" name="Picture 4"/>
          <p:cNvPicPr>
            <a:picLocks noChangeAspect="1"/>
          </p:cNvPicPr>
          <p:nvPr/>
        </p:nvPicPr>
        <p:blipFill>
          <a:blip r:embed="rId3"/>
          <a:stretch>
            <a:fillRect/>
          </a:stretch>
        </p:blipFill>
        <p:spPr>
          <a:xfrm>
            <a:off x="9802961" y="1574224"/>
            <a:ext cx="1714525" cy="2464301"/>
          </a:xfrm>
          <a:prstGeom prst="rect">
            <a:avLst/>
          </a:prstGeom>
        </p:spPr>
      </p:pic>
      <p:pic>
        <p:nvPicPr>
          <p:cNvPr id="7" name="Picture 2" descr="Pradžia"/>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3286" y="179260"/>
            <a:ext cx="929065" cy="11054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18516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Darbas Neringos savivaldybės Taryboje</a:t>
            </a:r>
            <a:endParaRPr lang="lt-LT" dirty="0"/>
          </a:p>
        </p:txBody>
      </p:sp>
      <p:sp>
        <p:nvSpPr>
          <p:cNvPr id="3" name="Content Placeholder 2"/>
          <p:cNvSpPr>
            <a:spLocks noGrp="1"/>
          </p:cNvSpPr>
          <p:nvPr>
            <p:ph idx="1"/>
          </p:nvPr>
        </p:nvSpPr>
        <p:spPr/>
        <p:txBody>
          <a:bodyPr/>
          <a:lstStyle/>
          <a:p>
            <a:pPr marL="0" indent="0">
              <a:buNone/>
            </a:pPr>
            <a:r>
              <a:rPr lang="nb-NO" dirty="0" smtClean="0"/>
              <a:t>2023 metais vyko </a:t>
            </a:r>
            <a:r>
              <a:rPr lang="lt-LT" dirty="0" smtClean="0"/>
              <a:t>aštuoni Tarybos posėdžiai, iš kurių dalyvavau septyniuose (vieną posėdį praleidau dėl šeimos atostogų). Tarybos posėdžių metu priimti daugiau nei </a:t>
            </a:r>
            <a:r>
              <a:rPr lang="nb-NO" dirty="0" smtClean="0"/>
              <a:t>200 </a:t>
            </a:r>
            <a:r>
              <a:rPr lang="lt-LT" dirty="0" smtClean="0"/>
              <a:t>sprendimų.</a:t>
            </a:r>
          </a:p>
          <a:p>
            <a:pPr marL="0" indent="0">
              <a:buNone/>
            </a:pPr>
            <a:r>
              <a:rPr lang="lt-LT" dirty="0" smtClean="0"/>
              <a:t>Balsuodama vadovaujuosi sąžiningumo, pagarbos žmogui,  skaidrumo, viešumo, atskaitomybės Neringos gyventojams bei atstovaujamosios demokratijos principais. Tais atvejais, kai balsuoju prieš arba susilaikau, visada garsiai pasidalinu motyvais, kurie lemia mano tokį apsisprendimą. </a:t>
            </a:r>
            <a:endParaRPr lang="lt-LT" dirty="0"/>
          </a:p>
        </p:txBody>
      </p:sp>
    </p:spTree>
    <p:extLst>
      <p:ext uri="{BB962C8B-B14F-4D97-AF65-F5344CB8AC3E}">
        <p14:creationId xmlns:p14="http://schemas.microsoft.com/office/powerpoint/2010/main" val="28740090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Kita veikla</a:t>
            </a:r>
            <a:endParaRPr lang="lt-LT" dirty="0"/>
          </a:p>
        </p:txBody>
      </p:sp>
      <p:sp>
        <p:nvSpPr>
          <p:cNvPr id="3" name="Content Placeholder 2"/>
          <p:cNvSpPr>
            <a:spLocks noGrp="1"/>
          </p:cNvSpPr>
          <p:nvPr>
            <p:ph idx="1"/>
          </p:nvPr>
        </p:nvSpPr>
        <p:spPr/>
        <p:txBody>
          <a:bodyPr/>
          <a:lstStyle/>
          <a:p>
            <a:pPr marL="0" indent="0">
              <a:buNone/>
            </a:pPr>
            <a:r>
              <a:rPr lang="lt-LT" dirty="0" smtClean="0"/>
              <a:t>Esu aktyvi bendruomenės narė, </a:t>
            </a:r>
            <a:r>
              <a:rPr lang="nb-NO" dirty="0" smtClean="0"/>
              <a:t>2023 m. </a:t>
            </a:r>
            <a:r>
              <a:rPr lang="lt-LT" dirty="0" smtClean="0"/>
              <a:t>dažnai dalyvavau vietos renginiuose bei susibūrimuose. Nemažai laiko sk</a:t>
            </a:r>
            <a:r>
              <a:rPr lang="nb-NO" dirty="0" smtClean="0"/>
              <a:t>yriau</a:t>
            </a:r>
            <a:r>
              <a:rPr lang="lt-LT" dirty="0" smtClean="0"/>
              <a:t> informacijos analizei bei geros praktikos pritaikymo Neringoje pasiūlymų formulavimui. El. paštu, telefonu bei gyvai bendra</a:t>
            </a:r>
            <a:r>
              <a:rPr lang="nb-NO" dirty="0" smtClean="0"/>
              <a:t>vau</a:t>
            </a:r>
            <a:r>
              <a:rPr lang="lt-LT" dirty="0" smtClean="0"/>
              <a:t> su neringiškiais, paded</a:t>
            </a:r>
            <a:r>
              <a:rPr lang="nb-NO" dirty="0" smtClean="0"/>
              <a:t>ant</a:t>
            </a:r>
            <a:r>
              <a:rPr lang="lt-LT" dirty="0" smtClean="0"/>
              <a:t> jiems spręsti aktualius klausimus. Kartu su Liberalų frakcijos bičiuliais susitikau su gyventojais, Neringos savivaldybėje veikiančių įmonių bei kitų įstaigų darbuotojais</a:t>
            </a:r>
            <a:r>
              <a:rPr lang="nb-NO" dirty="0" smtClean="0"/>
              <a:t>,</a:t>
            </a:r>
            <a:r>
              <a:rPr lang="lt-LT" dirty="0" smtClean="0"/>
              <a:t> Lietuvos Respublikos Seimo nariais,</a:t>
            </a:r>
            <a:r>
              <a:rPr lang="nb-NO" dirty="0" smtClean="0"/>
              <a:t> buvo aptariami aktual</a:t>
            </a:r>
            <a:r>
              <a:rPr lang="lt-LT" dirty="0" smtClean="0"/>
              <a:t>ū</a:t>
            </a:r>
            <a:r>
              <a:rPr lang="nb-NO" dirty="0" smtClean="0"/>
              <a:t>s klausimai.</a:t>
            </a:r>
          </a:p>
          <a:p>
            <a:pPr marL="0" indent="0">
              <a:buNone/>
            </a:pPr>
            <a:endParaRPr lang="lt-LT" dirty="0"/>
          </a:p>
        </p:txBody>
      </p:sp>
    </p:spTree>
    <p:extLst>
      <p:ext uri="{BB962C8B-B14F-4D97-AF65-F5344CB8AC3E}">
        <p14:creationId xmlns:p14="http://schemas.microsoft.com/office/powerpoint/2010/main" val="39010879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smtClean="0"/>
              <a:t>Planai atei</a:t>
            </a:r>
            <a:r>
              <a:rPr lang="lt-LT" dirty="0" smtClean="0"/>
              <a:t>čiai</a:t>
            </a:r>
            <a:endParaRPr lang="lt-LT" dirty="0"/>
          </a:p>
        </p:txBody>
      </p:sp>
      <p:sp>
        <p:nvSpPr>
          <p:cNvPr id="3" name="Content Placeholder 2"/>
          <p:cNvSpPr>
            <a:spLocks noGrp="1"/>
          </p:cNvSpPr>
          <p:nvPr>
            <p:ph idx="1"/>
          </p:nvPr>
        </p:nvSpPr>
        <p:spPr>
          <a:xfrm>
            <a:off x="680321" y="2095928"/>
            <a:ext cx="9613861" cy="3840261"/>
          </a:xfrm>
        </p:spPr>
        <p:txBody>
          <a:bodyPr>
            <a:noAutofit/>
          </a:bodyPr>
          <a:lstStyle/>
          <a:p>
            <a:pPr marL="0" indent="0">
              <a:buNone/>
            </a:pPr>
            <a:r>
              <a:rPr lang="lt-LT" sz="2000" dirty="0" smtClean="0">
                <a:latin typeface="+mj-lt"/>
                <a:cs typeface="Times New Roman" panose="02020603050405020304" pitchFamily="18" charset="0"/>
              </a:rPr>
              <a:t>Mano, kaip tarybos narės, siekis – demokratiška bei skaidri savivalda, tenkinanti kiekvieno vietos gyventotojų segmento poreikius.</a:t>
            </a:r>
          </a:p>
          <a:p>
            <a:pPr marL="0" indent="0">
              <a:buNone/>
            </a:pPr>
            <a:r>
              <a:rPr lang="lt-LT" sz="2000" dirty="0" smtClean="0">
                <a:latin typeface="+mj-lt"/>
                <a:cs typeface="Times New Roman" panose="02020603050405020304" pitchFamily="18" charset="0"/>
              </a:rPr>
              <a:t>Ateinančiais mano kadencijos metais daugiausia dėmesio planuoju skirti šioms sritims</a:t>
            </a:r>
            <a:r>
              <a:rPr lang="nb-NO" sz="2000" dirty="0" smtClean="0">
                <a:latin typeface="+mj-lt"/>
                <a:cs typeface="Times New Roman" panose="02020603050405020304" pitchFamily="18" charset="0"/>
              </a:rPr>
              <a:t>:</a:t>
            </a:r>
            <a:endParaRPr lang="lt-LT" sz="2000" dirty="0" smtClean="0">
              <a:latin typeface="+mj-lt"/>
              <a:cs typeface="Times New Roman" panose="02020603050405020304" pitchFamily="18" charset="0"/>
            </a:endParaRPr>
          </a:p>
          <a:p>
            <a:pPr>
              <a:buFont typeface="Wingdings" panose="05000000000000000000" pitchFamily="2" charset="2"/>
              <a:buChar char="§"/>
            </a:pPr>
            <a:r>
              <a:rPr lang="lt-LT" sz="2000" b="1" dirty="0" smtClean="0">
                <a:latin typeface="+mj-lt"/>
                <a:cs typeface="Times New Roman" panose="02020603050405020304" pitchFamily="18" charset="0"/>
              </a:rPr>
              <a:t>švietimo kokybės gerinimui</a:t>
            </a:r>
            <a:r>
              <a:rPr lang="nb-NO" sz="2000" b="1" dirty="0" smtClean="0">
                <a:latin typeface="+mj-lt"/>
                <a:cs typeface="Times New Roman" panose="02020603050405020304" pitchFamily="18" charset="0"/>
              </a:rPr>
              <a:t>:</a:t>
            </a:r>
            <a:r>
              <a:rPr lang="lt-LT" sz="2000" b="1" dirty="0" smtClean="0">
                <a:latin typeface="+mj-lt"/>
                <a:cs typeface="Times New Roman" panose="02020603050405020304" pitchFamily="18" charset="0"/>
              </a:rPr>
              <a:t> </a:t>
            </a:r>
            <a:r>
              <a:rPr lang="lt-LT" sz="2000" dirty="0" smtClean="0">
                <a:latin typeface="+mj-lt"/>
                <a:cs typeface="Times New Roman" panose="02020603050405020304" pitchFamily="18" charset="0"/>
              </a:rPr>
              <a:t>visiems Neringos vaikams turi būti užtikrintas aukščiausios kokybės švietimas arčiau namų. Privalome išsaugoti Neringos gimnaziją su visomis klasėmis, taip pat būtina užtikrinti neformalaus ugdymo paslaugų vienodą prieinamumą visų gyvenviečių vaikams.</a:t>
            </a:r>
            <a:endParaRPr lang="lt-LT" sz="2000" dirty="0">
              <a:latin typeface="+mj-lt"/>
              <a:cs typeface="Times New Roman" panose="02020603050405020304" pitchFamily="18" charset="0"/>
            </a:endParaRPr>
          </a:p>
          <a:p>
            <a:pPr>
              <a:buFont typeface="Wingdings" panose="05000000000000000000" pitchFamily="2" charset="2"/>
              <a:buChar char="§"/>
            </a:pPr>
            <a:r>
              <a:rPr lang="nb-NO" sz="2000" b="1" dirty="0" smtClean="0">
                <a:latin typeface="+mj-lt"/>
                <a:cs typeface="Times New Roman" panose="02020603050405020304" pitchFamily="18" charset="0"/>
              </a:rPr>
              <a:t>susisiekimo gerinimui: </a:t>
            </a:r>
            <a:r>
              <a:rPr lang="nb-NO" sz="2000" dirty="0" smtClean="0">
                <a:latin typeface="+mj-lt"/>
                <a:cs typeface="Times New Roman" panose="02020603050405020304" pitchFamily="18" charset="0"/>
              </a:rPr>
              <a:t>besikei</a:t>
            </a:r>
            <a:r>
              <a:rPr lang="lt-LT" sz="2000" dirty="0" smtClean="0">
                <a:latin typeface="+mj-lt"/>
                <a:cs typeface="Times New Roman" panose="02020603050405020304" pitchFamily="18" charset="0"/>
              </a:rPr>
              <a:t>čiant aplinkosaugos reikalavimams, ateinančiais metais privalu inovatizuoti viešojo susisiekimo schemas, numatyto transporto kaitos iš taršaus į mažiau taršų planus, atlikti kitus paruošiamuosius darbus.</a:t>
            </a:r>
            <a:endParaRPr lang="lt-LT" sz="2000" dirty="0">
              <a:latin typeface="+mj-lt"/>
              <a:cs typeface="Times New Roman" panose="02020603050405020304" pitchFamily="18" charset="0"/>
            </a:endParaRPr>
          </a:p>
          <a:p>
            <a:pPr>
              <a:buFont typeface="Wingdings" panose="05000000000000000000" pitchFamily="2" charset="2"/>
              <a:buChar char="§"/>
            </a:pPr>
            <a:r>
              <a:rPr lang="lt-LT" sz="2000" b="1" dirty="0" smtClean="0">
                <a:latin typeface="+mj-lt"/>
                <a:cs typeface="Times New Roman" panose="02020603050405020304" pitchFamily="18" charset="0"/>
              </a:rPr>
              <a:t>s</a:t>
            </a:r>
            <a:r>
              <a:rPr lang="nb-NO" sz="2000" b="1" dirty="0" smtClean="0">
                <a:latin typeface="+mj-lt"/>
                <a:cs typeface="Times New Roman" panose="02020603050405020304" pitchFamily="18" charset="0"/>
              </a:rPr>
              <a:t>kaidrumo</a:t>
            </a:r>
            <a:r>
              <a:rPr lang="nb-NO" sz="2000" dirty="0" smtClean="0">
                <a:latin typeface="+mj-lt"/>
                <a:cs typeface="Times New Roman" panose="02020603050405020304" pitchFamily="18" charset="0"/>
              </a:rPr>
              <a:t> </a:t>
            </a:r>
            <a:r>
              <a:rPr lang="nb-NO" sz="2000" b="1" dirty="0" smtClean="0">
                <a:latin typeface="+mj-lt"/>
                <a:cs typeface="Times New Roman" panose="02020603050405020304" pitchFamily="18" charset="0"/>
              </a:rPr>
              <a:t>principo</a:t>
            </a:r>
            <a:r>
              <a:rPr lang="nb-NO" sz="2000" dirty="0" smtClean="0">
                <a:latin typeface="+mj-lt"/>
                <a:cs typeface="Times New Roman" panose="02020603050405020304" pitchFamily="18" charset="0"/>
              </a:rPr>
              <a:t> </a:t>
            </a:r>
            <a:r>
              <a:rPr lang="nb-NO" sz="2000" b="1" dirty="0" smtClean="0">
                <a:latin typeface="+mj-lt"/>
                <a:cs typeface="Times New Roman" panose="02020603050405020304" pitchFamily="18" charset="0"/>
              </a:rPr>
              <a:t>taikymui</a:t>
            </a:r>
            <a:r>
              <a:rPr lang="nb-NO" sz="2000" dirty="0" smtClean="0">
                <a:latin typeface="+mj-lt"/>
                <a:cs typeface="Times New Roman" panose="02020603050405020304" pitchFamily="18" charset="0"/>
              </a:rPr>
              <a:t>: </a:t>
            </a:r>
            <a:r>
              <a:rPr lang="lt-LT" sz="2000" dirty="0" smtClean="0">
                <a:latin typeface="+mj-lt"/>
                <a:cs typeface="Times New Roman" panose="02020603050405020304" pitchFamily="18" charset="0"/>
              </a:rPr>
              <a:t>m</a:t>
            </a:r>
            <a:r>
              <a:rPr lang="nb-NO" sz="2000" dirty="0" smtClean="0">
                <a:latin typeface="+mj-lt"/>
                <a:cs typeface="Times New Roman" panose="02020603050405020304" pitchFamily="18" charset="0"/>
              </a:rPr>
              <a:t>anau, kad per ma</a:t>
            </a:r>
            <a:r>
              <a:rPr lang="lt-LT" sz="2000" dirty="0" smtClean="0">
                <a:latin typeface="+mj-lt"/>
                <a:cs typeface="Times New Roman" panose="02020603050405020304" pitchFamily="18" charset="0"/>
              </a:rPr>
              <a:t>žai dėmesio skiriama veiklos viešinimui bei skaidriam sprendimų priėmimui, todėl teiksiu siūlymus, kaip galima būtų pagerinti šio principo laikymąsi Neringoje.</a:t>
            </a:r>
            <a:endParaRPr lang="lt-LT" sz="2000" dirty="0">
              <a:latin typeface="+mj-lt"/>
              <a:cs typeface="Times New Roman" panose="02020603050405020304" pitchFamily="18" charset="0"/>
            </a:endParaRPr>
          </a:p>
        </p:txBody>
      </p:sp>
    </p:spTree>
    <p:extLst>
      <p:ext uri="{BB962C8B-B14F-4D97-AF65-F5344CB8AC3E}">
        <p14:creationId xmlns:p14="http://schemas.microsoft.com/office/powerpoint/2010/main" val="39439427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Tarybos nario darbo užmokestis</a:t>
            </a:r>
            <a:endParaRPr lang="lt-LT" dirty="0"/>
          </a:p>
        </p:txBody>
      </p:sp>
      <p:sp>
        <p:nvSpPr>
          <p:cNvPr id="3" name="Content Placeholder 2"/>
          <p:cNvSpPr>
            <a:spLocks noGrp="1"/>
          </p:cNvSpPr>
          <p:nvPr>
            <p:ph idx="1"/>
          </p:nvPr>
        </p:nvSpPr>
        <p:spPr>
          <a:xfrm>
            <a:off x="680321" y="2640457"/>
            <a:ext cx="10211990" cy="3842535"/>
          </a:xfrm>
        </p:spPr>
        <p:txBody>
          <a:bodyPr>
            <a:normAutofit/>
          </a:bodyPr>
          <a:lstStyle/>
          <a:p>
            <a:pPr marL="0" indent="0">
              <a:buNone/>
            </a:pPr>
            <a:r>
              <a:rPr lang="lt-LT" sz="2000" dirty="0"/>
              <a:t>Nuo 2023 m. liepos mėn. </a:t>
            </a:r>
            <a:r>
              <a:rPr lang="lt-LT" sz="2000" dirty="0" smtClean="0"/>
              <a:t>Vadovaujantis</a:t>
            </a:r>
            <a:r>
              <a:rPr lang="nb-NO" sz="2000" dirty="0" smtClean="0"/>
              <a:t> Lietuvos Respublikos vietos savivaldos </a:t>
            </a:r>
            <a:r>
              <a:rPr lang="lt-LT" sz="2000" dirty="0" smtClean="0"/>
              <a:t>į</a:t>
            </a:r>
            <a:r>
              <a:rPr lang="nb-NO" sz="2000" dirty="0" smtClean="0"/>
              <a:t>statymu bei Neringos savivaldyb</a:t>
            </a:r>
            <a:r>
              <a:rPr lang="lt-LT" sz="2000" dirty="0" smtClean="0"/>
              <a:t>ės tarybos veiklos  </a:t>
            </a:r>
            <a:r>
              <a:rPr lang="lt-LT" sz="2000" dirty="0"/>
              <a:t>r</a:t>
            </a:r>
            <a:r>
              <a:rPr lang="lt-LT" sz="2000" dirty="0" smtClean="0"/>
              <a:t>eglamento </a:t>
            </a:r>
            <a:r>
              <a:rPr lang="lt-LT" sz="2000" dirty="0"/>
              <a:t>(2023 m. birželio 29 d. sprendimo Nr. T1-166 redakcija) 10.1 papunkčiu, </a:t>
            </a:r>
            <a:r>
              <a:rPr lang="lt-LT" sz="2000" i="1" dirty="0"/>
              <a:t>Tarybos nariams už darbą atliekant Tarybos nario pareigas yra atlyginama (apmokama</a:t>
            </a:r>
            <a:r>
              <a:rPr lang="lt-LT" sz="2000" i="1" dirty="0" smtClean="0"/>
              <a:t>).</a:t>
            </a:r>
            <a:endParaRPr lang="nb-NO" sz="2000" i="1" dirty="0" smtClean="0"/>
          </a:p>
          <a:p>
            <a:pPr marL="0" indent="0">
              <a:buNone/>
            </a:pPr>
            <a:endParaRPr lang="lt-LT" sz="2000" i="1" dirty="0"/>
          </a:p>
          <a:p>
            <a:pPr marL="0" indent="0">
              <a:buNone/>
            </a:pPr>
            <a:r>
              <a:rPr lang="lt-LT" sz="2000" dirty="0"/>
              <a:t>Informacija apie Neringos </a:t>
            </a:r>
            <a:r>
              <a:rPr lang="lt-LT" sz="2000" dirty="0" smtClean="0"/>
              <a:t>tarybos narių darbo užmokestį oficialiai yra skelbiama</a:t>
            </a:r>
            <a:r>
              <a:rPr lang="nb-NO" sz="2000" i="1" dirty="0"/>
              <a:t>: </a:t>
            </a:r>
            <a:r>
              <a:rPr lang="nb-NO" sz="2000" i="1" dirty="0">
                <a:hlinkClick r:id="rId2"/>
              </a:rPr>
              <a:t>https://</a:t>
            </a:r>
            <a:r>
              <a:rPr lang="nb-NO" sz="2000" i="1" dirty="0" smtClean="0">
                <a:hlinkClick r:id="rId2"/>
              </a:rPr>
              <a:t>neringa.lt/meras-ir-taryba/taryba/tarybos-nariu-atlyginimas/805</a:t>
            </a:r>
            <a:endParaRPr lang="nb-NO" sz="2000" i="1" dirty="0" smtClean="0"/>
          </a:p>
          <a:p>
            <a:pPr marL="0" indent="0">
              <a:buNone/>
            </a:pPr>
            <a:endParaRPr lang="nb-NO" sz="2000" i="1" dirty="0" smtClean="0"/>
          </a:p>
          <a:p>
            <a:pPr marL="0" indent="0">
              <a:buNone/>
            </a:pPr>
            <a:r>
              <a:rPr lang="lt-LT" sz="2000" i="1" dirty="0"/>
              <a:t> </a:t>
            </a:r>
            <a:endParaRPr lang="lt-LT" sz="2000" dirty="0"/>
          </a:p>
        </p:txBody>
      </p:sp>
    </p:spTree>
    <p:extLst>
      <p:ext uri="{BB962C8B-B14F-4D97-AF65-F5344CB8AC3E}">
        <p14:creationId xmlns:p14="http://schemas.microsoft.com/office/powerpoint/2010/main" val="19959279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t-LT" dirty="0" smtClean="0"/>
              <a:t>Bendraukime</a:t>
            </a:r>
            <a:r>
              <a:rPr lang="nb-NO" dirty="0" smtClean="0"/>
              <a:t>!</a:t>
            </a:r>
            <a:br>
              <a:rPr lang="nb-NO" dirty="0" smtClean="0"/>
            </a:br>
            <a:r>
              <a:rPr lang="nb-NO" dirty="0" smtClean="0"/>
              <a:t> Kartu esam</a:t>
            </a:r>
            <a:r>
              <a:rPr lang="lt-LT" dirty="0" smtClean="0"/>
              <a:t>e stiprūs keisti savo pasaulį</a:t>
            </a:r>
            <a:r>
              <a:rPr lang="nb-NO" dirty="0" smtClean="0"/>
              <a:t>!</a:t>
            </a:r>
            <a:endParaRPr lang="lt-LT" dirty="0"/>
          </a:p>
        </p:txBody>
      </p:sp>
      <p:sp>
        <p:nvSpPr>
          <p:cNvPr id="3" name="Content Placeholder 2"/>
          <p:cNvSpPr>
            <a:spLocks noGrp="1"/>
          </p:cNvSpPr>
          <p:nvPr>
            <p:ph idx="1"/>
          </p:nvPr>
        </p:nvSpPr>
        <p:spPr/>
        <p:txBody>
          <a:bodyPr/>
          <a:lstStyle/>
          <a:p>
            <a:pPr marL="0" indent="0">
              <a:buNone/>
            </a:pPr>
            <a:r>
              <a:rPr lang="lt-LT" dirty="0" smtClean="0"/>
              <a:t>Kviečiu visus gyventojus bendrauti ir dalyvauti priimant sprendimus. Damokratija prasideda nuo Jūsų balso. Susisiekite su manimi telefonu arba el. paštu.</a:t>
            </a:r>
            <a:endParaRPr lang="nb-NO" dirty="0" smtClean="0"/>
          </a:p>
          <a:p>
            <a:pPr marL="0" indent="0">
              <a:buNone/>
            </a:pPr>
            <a:endParaRPr lang="nb-NO" dirty="0"/>
          </a:p>
          <a:p>
            <a:pPr marL="0" indent="0">
              <a:buNone/>
            </a:pPr>
            <a:r>
              <a:rPr lang="nb-NO" dirty="0" smtClean="0"/>
              <a:t>El. p. </a:t>
            </a:r>
            <a:r>
              <a:rPr lang="nb-NO" dirty="0">
                <a:hlinkClick r:id="rId2"/>
              </a:rPr>
              <a:t>i</a:t>
            </a:r>
            <a:r>
              <a:rPr lang="nb-NO" dirty="0" smtClean="0">
                <a:hlinkClick r:id="rId2"/>
              </a:rPr>
              <a:t>eva.venslauskiene</a:t>
            </a:r>
            <a:r>
              <a:rPr lang="en-US" dirty="0" smtClean="0">
                <a:hlinkClick r:id="rId2"/>
              </a:rPr>
              <a:t>@gmail.com</a:t>
            </a:r>
            <a:r>
              <a:rPr lang="en-US" dirty="0" smtClean="0"/>
              <a:t> </a:t>
            </a:r>
          </a:p>
          <a:p>
            <a:pPr marL="0" indent="0">
              <a:buNone/>
            </a:pPr>
            <a:r>
              <a:rPr lang="en-US" dirty="0" smtClean="0"/>
              <a:t>Tel. </a:t>
            </a:r>
            <a:r>
              <a:rPr lang="en-US" dirty="0" err="1" smtClean="0"/>
              <a:t>nr</a:t>
            </a:r>
            <a:r>
              <a:rPr lang="en-US" dirty="0" smtClean="0"/>
              <a:t>. </a:t>
            </a:r>
            <a:r>
              <a:rPr lang="nb-NO" dirty="0" smtClean="0"/>
              <a:t>+370 686 50897</a:t>
            </a:r>
            <a:endParaRPr lang="lt-LT" dirty="0"/>
          </a:p>
        </p:txBody>
      </p:sp>
    </p:spTree>
    <p:extLst>
      <p:ext uri="{BB962C8B-B14F-4D97-AF65-F5344CB8AC3E}">
        <p14:creationId xmlns:p14="http://schemas.microsoft.com/office/powerpoint/2010/main" val="39094580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dirty="0" smtClean="0"/>
              <a:t>Veiklos principai ir vertyb</a:t>
            </a:r>
            <a:r>
              <a:rPr lang="lt-LT" dirty="0" smtClean="0"/>
              <a:t>ės</a:t>
            </a:r>
            <a:endParaRPr lang="lt-LT" dirty="0"/>
          </a:p>
        </p:txBody>
      </p:sp>
      <p:sp>
        <p:nvSpPr>
          <p:cNvPr id="3" name="Content Placeholder 2"/>
          <p:cNvSpPr>
            <a:spLocks noGrp="1"/>
          </p:cNvSpPr>
          <p:nvPr>
            <p:ph idx="1"/>
          </p:nvPr>
        </p:nvSpPr>
        <p:spPr>
          <a:xfrm>
            <a:off x="680321" y="2876763"/>
            <a:ext cx="9613861" cy="3059425"/>
          </a:xfrm>
        </p:spPr>
        <p:txBody>
          <a:bodyPr/>
          <a:lstStyle/>
          <a:p>
            <a:pPr marL="0" indent="0">
              <a:buNone/>
            </a:pPr>
            <a:r>
              <a:rPr lang="lt-LT" dirty="0" smtClean="0"/>
              <a:t>Tikiu, kad gyventojų įtraukimas į sprendimų priėmimą, viešosios veiklos skaidrumas, atskaitomybė rinkėjui bei atsakomybės prisiėmimas už savo, kaip tarybos narės, veiklą yra efektyvios demokratijos pagrindas. Todėl pasisakau už atvirą, pozityvią demokratiją, už aktyvią pilietinę visuomenę, produktyvų dialogą tarp visų socialinių grupių, pagarbą žmogaus teisėms, atvirą bei maksimaliai skaidrų sprendimų priėmimą. </a:t>
            </a:r>
            <a:endParaRPr lang="lt-LT" dirty="0"/>
          </a:p>
        </p:txBody>
      </p:sp>
    </p:spTree>
    <p:extLst>
      <p:ext uri="{BB962C8B-B14F-4D97-AF65-F5344CB8AC3E}">
        <p14:creationId xmlns:p14="http://schemas.microsoft.com/office/powerpoint/2010/main" val="5911160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Tikslai</a:t>
            </a:r>
            <a:endParaRPr lang="lt-LT" dirty="0"/>
          </a:p>
        </p:txBody>
      </p:sp>
      <p:sp>
        <p:nvSpPr>
          <p:cNvPr id="3" name="Content Placeholder 2"/>
          <p:cNvSpPr>
            <a:spLocks noGrp="1"/>
          </p:cNvSpPr>
          <p:nvPr>
            <p:ph idx="1"/>
          </p:nvPr>
        </p:nvSpPr>
        <p:spPr/>
        <p:txBody>
          <a:bodyPr/>
          <a:lstStyle/>
          <a:p>
            <a:pPr marL="0" indent="0">
              <a:buNone/>
            </a:pPr>
            <a:r>
              <a:rPr lang="lt-LT" dirty="0" smtClean="0"/>
              <a:t>Politikės kelią pasirinkau paskatinta Neringos gyventojų. Čia su šeima gyvename jau beveik dešimt metų, šį kraštą mylime, kaip savo gimtinę, todėl širdyje pamažu užaugo didesni tikslai – savo veikla prisidėti prie šio krašto bei žmonių gerovės puoselėjimo. </a:t>
            </a:r>
            <a:r>
              <a:rPr lang="en-US" dirty="0" smtClean="0"/>
              <a:t>Mano </a:t>
            </a:r>
            <a:r>
              <a:rPr lang="en-US" dirty="0" err="1" smtClean="0"/>
              <a:t>tikslas</a:t>
            </a:r>
            <a:r>
              <a:rPr lang="en-US" dirty="0" smtClean="0"/>
              <a:t> – </a:t>
            </a:r>
            <a:r>
              <a:rPr lang="en-US" dirty="0" err="1" smtClean="0"/>
              <a:t>tinkamai</a:t>
            </a:r>
            <a:r>
              <a:rPr lang="en-US" dirty="0" smtClean="0"/>
              <a:t> </a:t>
            </a:r>
            <a:r>
              <a:rPr lang="en-US" dirty="0" err="1" smtClean="0"/>
              <a:t>atstovauti</a:t>
            </a:r>
            <a:r>
              <a:rPr lang="en-US" dirty="0" smtClean="0"/>
              <a:t> </a:t>
            </a:r>
            <a:r>
              <a:rPr lang="en-US" dirty="0" err="1" smtClean="0"/>
              <a:t>neringi</a:t>
            </a:r>
            <a:r>
              <a:rPr lang="lt-LT" dirty="0" smtClean="0"/>
              <a:t>škius bei jų interesus priimant vietos savivaldos lygmens sprendimus.</a:t>
            </a:r>
            <a:endParaRPr lang="lt-LT" dirty="0"/>
          </a:p>
        </p:txBody>
      </p:sp>
    </p:spTree>
    <p:extLst>
      <p:ext uri="{BB962C8B-B14F-4D97-AF65-F5344CB8AC3E}">
        <p14:creationId xmlns:p14="http://schemas.microsoft.com/office/powerpoint/2010/main" val="40115108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Einamos pareigos Neringos savivaldybės taryboje</a:t>
            </a:r>
            <a:endParaRPr lang="lt-LT" dirty="0"/>
          </a:p>
        </p:txBody>
      </p:sp>
      <p:sp>
        <p:nvSpPr>
          <p:cNvPr id="3" name="Content Placeholder 2"/>
          <p:cNvSpPr>
            <a:spLocks noGrp="1"/>
          </p:cNvSpPr>
          <p:nvPr>
            <p:ph idx="1"/>
          </p:nvPr>
        </p:nvSpPr>
        <p:spPr>
          <a:xfrm>
            <a:off x="680321" y="2336872"/>
            <a:ext cx="9613861" cy="4176943"/>
          </a:xfrm>
        </p:spPr>
        <p:txBody>
          <a:bodyPr/>
          <a:lstStyle/>
          <a:p>
            <a:r>
              <a:rPr lang="lt-LT" dirty="0" smtClean="0"/>
              <a:t>Liberalų sąjūdžio frakcijos pirmininkė</a:t>
            </a:r>
          </a:p>
          <a:p>
            <a:r>
              <a:rPr lang="lt-LT" dirty="0"/>
              <a:t>Švietimo, kultūros, sporto, socialinės apsaugos, sveikatos ir kurorto reikalų </a:t>
            </a:r>
            <a:r>
              <a:rPr lang="lt-LT" dirty="0" smtClean="0"/>
              <a:t>komiteto narė</a:t>
            </a:r>
          </a:p>
          <a:p>
            <a:r>
              <a:rPr lang="lt-LT" dirty="0" smtClean="0"/>
              <a:t>Etikos komisijos narė</a:t>
            </a:r>
          </a:p>
          <a:p>
            <a:r>
              <a:rPr lang="lt-LT" dirty="0" smtClean="0"/>
              <a:t>Komisijos Neringos savivaldybės tarybos veiklos reglamentui rengti ir keisti narė</a:t>
            </a:r>
          </a:p>
          <a:p>
            <a:r>
              <a:rPr lang="lt-LT" dirty="0" smtClean="0"/>
              <a:t>Peticijų komisijos narė</a:t>
            </a:r>
          </a:p>
          <a:p>
            <a:r>
              <a:rPr lang="lt-LT" dirty="0" smtClean="0"/>
              <a:t>Šeimos komisijos narė</a:t>
            </a:r>
            <a:endParaRPr lang="lt-LT" dirty="0"/>
          </a:p>
          <a:p>
            <a:endParaRPr lang="lt-LT" dirty="0"/>
          </a:p>
        </p:txBody>
      </p:sp>
    </p:spTree>
    <p:extLst>
      <p:ext uri="{BB962C8B-B14F-4D97-AF65-F5344CB8AC3E}">
        <p14:creationId xmlns:p14="http://schemas.microsoft.com/office/powerpoint/2010/main" val="35954042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Darbas frakcijoje</a:t>
            </a:r>
            <a:endParaRPr lang="lt-LT"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err="1" smtClean="0"/>
              <a:t>Nuo</a:t>
            </a:r>
            <a:r>
              <a:rPr lang="en-US" dirty="0" smtClean="0"/>
              <a:t> pat </a:t>
            </a:r>
            <a:r>
              <a:rPr lang="nb-NO" dirty="0" smtClean="0"/>
              <a:t>2023</a:t>
            </a:r>
            <a:r>
              <a:rPr lang="en-US" dirty="0" smtClean="0"/>
              <a:t>-2027 met</a:t>
            </a:r>
            <a:r>
              <a:rPr lang="lt-LT" dirty="0" smtClean="0"/>
              <a:t>ų kadencijos pradžios esu paskirta eiti Neringos tarybos Liberalų frakcijos pirmininkės pareigas. Frakciją sudaro penki nariai. Darbas frakcijoje vyksta nuolat.</a:t>
            </a:r>
          </a:p>
          <a:p>
            <a:pPr marL="0" indent="0">
              <a:buNone/>
            </a:pPr>
            <a:r>
              <a:rPr lang="lt-LT" dirty="0" smtClean="0"/>
              <a:t>Per </a:t>
            </a:r>
            <a:r>
              <a:rPr lang="nb-NO" dirty="0" smtClean="0"/>
              <a:t>2023 m. </a:t>
            </a:r>
            <a:r>
              <a:rPr lang="lt-LT" dirty="0" smtClean="0"/>
              <a:t>organizavau ir dalyvavau apie </a:t>
            </a:r>
            <a:r>
              <a:rPr lang="nb-NO" dirty="0" smtClean="0"/>
              <a:t>20 frakcijos pasitarim</a:t>
            </a:r>
            <a:r>
              <a:rPr lang="lt-LT" dirty="0" smtClean="0"/>
              <a:t>ų, kurių metu analizavome Neringos tarybos sprendimų projektus, nacionalinio </a:t>
            </a:r>
            <a:r>
              <a:rPr lang="en-US" dirty="0" err="1" smtClean="0"/>
              <a:t>bei</a:t>
            </a:r>
            <a:r>
              <a:rPr lang="en-US" dirty="0" smtClean="0"/>
              <a:t> </a:t>
            </a:r>
            <a:r>
              <a:rPr lang="en-US" dirty="0" err="1" smtClean="0"/>
              <a:t>vietos</a:t>
            </a:r>
            <a:r>
              <a:rPr lang="en-US" dirty="0" smtClean="0"/>
              <a:t> </a:t>
            </a:r>
            <a:r>
              <a:rPr lang="lt-LT" dirty="0" smtClean="0"/>
              <a:t>lygmens teisės aktus, aptarėme gyventojų paklausimus, ruošėmės tarybos posėdžiams, svarstėme kitus Neringai aktualius klausimus.</a:t>
            </a:r>
          </a:p>
          <a:p>
            <a:pPr marL="0" indent="0">
              <a:buNone/>
            </a:pPr>
            <a:r>
              <a:rPr lang="lt-LT" dirty="0" smtClean="0"/>
              <a:t>Kaip frakcijos pirmininkė, parengiau ir pateikiau apie </a:t>
            </a:r>
            <a:r>
              <a:rPr lang="nb-NO" dirty="0" smtClean="0"/>
              <a:t>10 ra</a:t>
            </a:r>
            <a:r>
              <a:rPr lang="lt-LT" dirty="0" smtClean="0"/>
              <a:t>štiškų frakcijos pranešimų, prašymų, teikimų, ar kitų dokumentų.</a:t>
            </a:r>
          </a:p>
          <a:p>
            <a:pPr marL="0" indent="0">
              <a:buNone/>
            </a:pPr>
            <a:r>
              <a:rPr lang="lt-LT" dirty="0" smtClean="0"/>
              <a:t>Dalyvavau rengiant tvarkos aprašo pakeitimo projektą atsižvelgiant į Audito tarnybos išvadas.</a:t>
            </a:r>
            <a:endParaRPr lang="lt-LT" dirty="0"/>
          </a:p>
        </p:txBody>
      </p:sp>
    </p:spTree>
    <p:extLst>
      <p:ext uri="{BB962C8B-B14F-4D97-AF65-F5344CB8AC3E}">
        <p14:creationId xmlns:p14="http://schemas.microsoft.com/office/powerpoint/2010/main" val="3219578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t-LT" dirty="0" smtClean="0"/>
              <a:t>Darbas </a:t>
            </a:r>
            <a:r>
              <a:rPr lang="lt-LT" dirty="0"/>
              <a:t>Švietimo, kultūros, sporto, socialinės apsaugos, sveikatos ir kurorto reikalų </a:t>
            </a:r>
            <a:r>
              <a:rPr lang="lt-LT" dirty="0" smtClean="0"/>
              <a:t>komitete</a:t>
            </a:r>
            <a:endParaRPr lang="lt-LT" dirty="0"/>
          </a:p>
        </p:txBody>
      </p:sp>
      <p:sp>
        <p:nvSpPr>
          <p:cNvPr id="3" name="Content Placeholder 2"/>
          <p:cNvSpPr>
            <a:spLocks noGrp="1"/>
          </p:cNvSpPr>
          <p:nvPr>
            <p:ph idx="1"/>
          </p:nvPr>
        </p:nvSpPr>
        <p:spPr/>
        <p:txBody>
          <a:bodyPr/>
          <a:lstStyle/>
          <a:p>
            <a:pPr marL="0" indent="0">
              <a:buNone/>
            </a:pPr>
            <a:r>
              <a:rPr lang="lt-LT" dirty="0" smtClean="0"/>
              <a:t>Per </a:t>
            </a:r>
            <a:r>
              <a:rPr lang="nb-NO" dirty="0" smtClean="0"/>
              <a:t>2023 metus </a:t>
            </a:r>
            <a:r>
              <a:rPr lang="lt-LT" dirty="0" smtClean="0"/>
              <a:t>įvyko septyni komiteto posėdžiai, visuose posėdžiuose dalyvavau. Posėdžių metu svarstyti Neringos tarybos sprendimų projektai, susiję su socialinės srities klausimais – sveikatos apsauga, švietimu, neformaliu ugdymu, kultūros įstaigomis bei renginiais, socialine apsauga ir kt. Viso svarstyta apie </a:t>
            </a:r>
            <a:r>
              <a:rPr lang="nb-NO" dirty="0" smtClean="0"/>
              <a:t>200 klausim</a:t>
            </a:r>
            <a:r>
              <a:rPr lang="lt-LT" dirty="0" smtClean="0"/>
              <a:t>ų. Komiteto darbo metu esu viena dažniausiai pasisakančių tarybos narių. Daug dėmesio skiriu dokumentų bei teisės aktų analizei, keliu klausimus, siekiu, kad sprendimai būtų priimami skaidriai.</a:t>
            </a:r>
            <a:endParaRPr lang="lt-LT" dirty="0"/>
          </a:p>
        </p:txBody>
      </p:sp>
    </p:spTree>
    <p:extLst>
      <p:ext uri="{BB962C8B-B14F-4D97-AF65-F5344CB8AC3E}">
        <p14:creationId xmlns:p14="http://schemas.microsoft.com/office/powerpoint/2010/main" val="26967053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Darbas Komisijoje </a:t>
            </a:r>
            <a:r>
              <a:rPr lang="lt-LT" dirty="0"/>
              <a:t>Neringos savivaldybės tarybos veiklos reglamentui rengti ir keisti </a:t>
            </a:r>
          </a:p>
        </p:txBody>
      </p:sp>
      <p:sp>
        <p:nvSpPr>
          <p:cNvPr id="3" name="Content Placeholder 2"/>
          <p:cNvSpPr>
            <a:spLocks noGrp="1"/>
          </p:cNvSpPr>
          <p:nvPr>
            <p:ph idx="1"/>
          </p:nvPr>
        </p:nvSpPr>
        <p:spPr/>
        <p:txBody>
          <a:bodyPr/>
          <a:lstStyle/>
          <a:p>
            <a:pPr marL="0" indent="0">
              <a:buNone/>
            </a:pPr>
            <a:r>
              <a:rPr lang="nb-NO" dirty="0" smtClean="0"/>
              <a:t>2023 m. </a:t>
            </a:r>
            <a:r>
              <a:rPr lang="lt-LT" dirty="0" smtClean="0"/>
              <a:t>v</a:t>
            </a:r>
            <a:r>
              <a:rPr lang="nb-NO" dirty="0" smtClean="0"/>
              <a:t>yko </a:t>
            </a:r>
            <a:r>
              <a:rPr lang="lt-LT" dirty="0" smtClean="0"/>
              <a:t>du šios komisijos posėdžiai. Pagrindinis Komisijos uždavinys – užtikrinti, kad Neringos tarybos veiklos reglamento nuostatos atitiktų nacionalinio lygmens reglamentavimą. Pagal komisijos parengtus siūlymus Tarybos sprendimu buvo pakeistas Reglamentas. Komisijos posėdžių metu esu aktyvi narė, visada išsakau savo nuomonę, siūlau griežtai laikytis aukštesnių teisės aktų, o esant teisiniam neaiškumui, kreiptis išaiškinimų į tam įgaliotas institucijas.</a:t>
            </a:r>
            <a:endParaRPr lang="lt-LT" dirty="0"/>
          </a:p>
        </p:txBody>
      </p:sp>
    </p:spTree>
    <p:extLst>
      <p:ext uri="{BB962C8B-B14F-4D97-AF65-F5344CB8AC3E}">
        <p14:creationId xmlns:p14="http://schemas.microsoft.com/office/powerpoint/2010/main" val="7678784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Darbas Šeimos komisijoje</a:t>
            </a:r>
            <a:endParaRPr lang="lt-LT" dirty="0"/>
          </a:p>
        </p:txBody>
      </p:sp>
      <p:sp>
        <p:nvSpPr>
          <p:cNvPr id="3" name="Content Placeholder 2"/>
          <p:cNvSpPr>
            <a:spLocks noGrp="1"/>
          </p:cNvSpPr>
          <p:nvPr>
            <p:ph idx="1"/>
          </p:nvPr>
        </p:nvSpPr>
        <p:spPr/>
        <p:txBody>
          <a:bodyPr/>
          <a:lstStyle/>
          <a:p>
            <a:pPr marL="0" indent="0">
              <a:buNone/>
            </a:pPr>
            <a:r>
              <a:rPr lang="lt-LT" dirty="0" smtClean="0"/>
              <a:t>Šeimos klausimai man yra artimi ne tik kaip politikei, bet ir kaip žmogui, nes šeimą laikau viena didžiausių vertybių. Manau, kad Neringa yra nuostabiausia vieta Lietuvoje gyventi šeimoms. Nepaisant to, ir čia šeimos kartais susiduria su tam tikrais iššūkiais. </a:t>
            </a:r>
          </a:p>
          <a:p>
            <a:pPr marL="0" indent="0">
              <a:buNone/>
            </a:pPr>
            <a:r>
              <a:rPr lang="lt-LT" dirty="0" smtClean="0"/>
              <a:t>Komisijos veikloje esu aktyvi narė, raštu bei žodžiu teikiu pasiūlymus, bendrauju su Neringos šeimomis, siekdama išsiaiškinti joms aktualius klausimus. Seku informaciją nacionaliniu lygmeniu apie klausimus, kurie yra svarbūs šeimoms, bei siūlau juos svarstyti komisijoje.</a:t>
            </a:r>
            <a:endParaRPr lang="lt-LT" dirty="0"/>
          </a:p>
        </p:txBody>
      </p:sp>
    </p:spTree>
    <p:extLst>
      <p:ext uri="{BB962C8B-B14F-4D97-AF65-F5344CB8AC3E}">
        <p14:creationId xmlns:p14="http://schemas.microsoft.com/office/powerpoint/2010/main" val="18563384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smtClean="0"/>
              <a:t>Darbas Etikos bei Peticijų komisijų veikloje </a:t>
            </a:r>
            <a:endParaRPr lang="lt-LT" dirty="0"/>
          </a:p>
        </p:txBody>
      </p:sp>
      <p:sp>
        <p:nvSpPr>
          <p:cNvPr id="3" name="Content Placeholder 2"/>
          <p:cNvSpPr>
            <a:spLocks noGrp="1"/>
          </p:cNvSpPr>
          <p:nvPr>
            <p:ph idx="1"/>
          </p:nvPr>
        </p:nvSpPr>
        <p:spPr/>
        <p:txBody>
          <a:bodyPr/>
          <a:lstStyle/>
          <a:p>
            <a:pPr marL="0" indent="0">
              <a:buNone/>
            </a:pPr>
            <a:endParaRPr lang="lt-LT" dirty="0" smtClean="0"/>
          </a:p>
          <a:p>
            <a:pPr marL="0" indent="0">
              <a:buNone/>
            </a:pPr>
            <a:endParaRPr lang="lt-LT" dirty="0"/>
          </a:p>
          <a:p>
            <a:pPr marL="0" indent="0">
              <a:buNone/>
            </a:pPr>
            <a:r>
              <a:rPr lang="nb-NO" dirty="0" smtClean="0"/>
              <a:t>2023 metai</a:t>
            </a:r>
            <a:r>
              <a:rPr lang="lt-LT" dirty="0" smtClean="0"/>
              <a:t>s nebuvo organizuojami Etikos komisijos bei Peticijų komisijos posėdžiai</a:t>
            </a:r>
            <a:r>
              <a:rPr lang="nb-NO" dirty="0" smtClean="0"/>
              <a:t> </a:t>
            </a:r>
            <a:endParaRPr lang="lt-LT" dirty="0"/>
          </a:p>
        </p:txBody>
      </p:sp>
    </p:spTree>
    <p:extLst>
      <p:ext uri="{BB962C8B-B14F-4D97-AF65-F5344CB8AC3E}">
        <p14:creationId xmlns:p14="http://schemas.microsoft.com/office/powerpoint/2010/main" val="2081501853"/>
      </p:ext>
    </p:extLst>
  </p:cSld>
  <p:clrMapOvr>
    <a:masterClrMapping/>
  </p:clrMapOvr>
  <p:timing>
    <p:tnLst>
      <p:par>
        <p:cTn id="1" dur="indefinite" restart="never" nodeType="tmRoot"/>
      </p:par>
    </p:tn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TM04033917[[fn=Berlin]]</Template>
  <TotalTime>2975</TotalTime>
  <Words>934</Words>
  <Application>Microsoft Office PowerPoint</Application>
  <PresentationFormat>Widescreen</PresentationFormat>
  <Paragraphs>51</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Times New Roman</vt:lpstr>
      <vt:lpstr>Trebuchet MS</vt:lpstr>
      <vt:lpstr>Wingdings</vt:lpstr>
      <vt:lpstr>Berlin</vt:lpstr>
      <vt:lpstr>Neringos savivaldybės narė Ieva Venslauskienė </vt:lpstr>
      <vt:lpstr>Veiklos principai ir vertybės</vt:lpstr>
      <vt:lpstr>Tikslai</vt:lpstr>
      <vt:lpstr>Einamos pareigos Neringos savivaldybės taryboje</vt:lpstr>
      <vt:lpstr>Darbas frakcijoje</vt:lpstr>
      <vt:lpstr>Darbas Švietimo, kultūros, sporto, socialinės apsaugos, sveikatos ir kurorto reikalų komitete</vt:lpstr>
      <vt:lpstr>Darbas Komisijoje Neringos savivaldybės tarybos veiklos reglamentui rengti ir keisti </vt:lpstr>
      <vt:lpstr>Darbas Šeimos komisijoje</vt:lpstr>
      <vt:lpstr>Darbas Etikos bei Peticijų komisijų veikloje </vt:lpstr>
      <vt:lpstr>Darbas Neringos savivaldybės Taryboje</vt:lpstr>
      <vt:lpstr>Kita veikla</vt:lpstr>
      <vt:lpstr>Planai ateičiai</vt:lpstr>
      <vt:lpstr>Tarybos nario darbo užmokestis</vt:lpstr>
      <vt:lpstr>Bendraukime!  Kartu esame stiprūs keisti savo pasaulį!</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Neringos savivaldybės narė Ieva Venslauskienė</dc:title>
  <dc:creator>Vaidas Venslauskas</dc:creator>
  <cp:lastModifiedBy>Vaidas Venslauskas</cp:lastModifiedBy>
  <cp:revision>25</cp:revision>
  <dcterms:created xsi:type="dcterms:W3CDTF">2024-03-27T08:29:13Z</dcterms:created>
  <dcterms:modified xsi:type="dcterms:W3CDTF">2024-03-29T10:05:05Z</dcterms:modified>
</cp:coreProperties>
</file>