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6" r:id="rId9"/>
    <p:sldId id="264" r:id="rId10"/>
    <p:sldId id="265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56" d="100"/>
          <a:sy n="56" d="100"/>
        </p:scale>
        <p:origin x="66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10/25/2022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B191B82-E02E-49AF-BC74-AB55912315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lt-LT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KULTŪROS POLITIKOS KAITOS GAIRĖS 2020-2030 </a:t>
            </a:r>
            <a:r>
              <a:rPr lang="lt-LT" sz="2800" b="1" cap="none" dirty="0">
                <a:latin typeface="Batang" panose="02030600000101010101" pitchFamily="18" charset="-127"/>
                <a:ea typeface="Batang" panose="02030600000101010101" pitchFamily="18" charset="-127"/>
              </a:rPr>
              <a:t>m.</a:t>
            </a:r>
            <a:br>
              <a:rPr lang="lt-LT" sz="2800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b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en-US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NERINGOS SAVIVALDYB</a:t>
            </a:r>
            <a:r>
              <a:rPr lang="lt-LT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Ė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B2082B31-EA12-4C70-B2E3-EC7A058B9D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2137" y="5529262"/>
            <a:ext cx="5457825" cy="1042987"/>
          </a:xfrm>
        </p:spPr>
        <p:txBody>
          <a:bodyPr>
            <a:normAutofit/>
          </a:bodyPr>
          <a:lstStyle/>
          <a:p>
            <a:pPr algn="r"/>
            <a:r>
              <a:rPr lang="lt-LT" sz="1200" dirty="0">
                <a:latin typeface="Batang" panose="02030600000101010101" pitchFamily="18" charset="-127"/>
                <a:ea typeface="Batang" panose="02030600000101010101" pitchFamily="18" charset="-127"/>
              </a:rPr>
              <a:t>Parengė:</a:t>
            </a:r>
          </a:p>
          <a:p>
            <a:pPr algn="r"/>
            <a:r>
              <a:rPr lang="lt-LT" sz="1200" dirty="0">
                <a:latin typeface="Batang" panose="02030600000101010101" pitchFamily="18" charset="-127"/>
                <a:ea typeface="Batang" panose="02030600000101010101" pitchFamily="18" charset="-127"/>
              </a:rPr>
              <a:t>Neringos savivaldybės mero pavaduotojas N. Lendraitis,</a:t>
            </a:r>
          </a:p>
          <a:p>
            <a:pPr algn="r"/>
            <a:r>
              <a:rPr lang="lt-LT" sz="1200" dirty="0">
                <a:latin typeface="Batang" panose="02030600000101010101" pitchFamily="18" charset="-127"/>
                <a:ea typeface="Batang" panose="02030600000101010101" pitchFamily="18" charset="-127"/>
              </a:rPr>
              <a:t>Neringos savivaldybės administracijos Kultūros skyrius</a:t>
            </a:r>
          </a:p>
        </p:txBody>
      </p:sp>
    </p:spTree>
    <p:extLst>
      <p:ext uri="{BB962C8B-B14F-4D97-AF65-F5344CB8AC3E}">
        <p14:creationId xmlns:p14="http://schemas.microsoft.com/office/powerpoint/2010/main" val="2176288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6DFF25A-D416-4770-A230-0A81C8B03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722" y="765313"/>
            <a:ext cx="10863470" cy="965833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lt-LT" sz="2400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3 </a:t>
            </a:r>
            <a:r>
              <a:rPr lang="lt-LT" sz="2400" cap="none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Kultūros prieinamumo didinimas ir komunikacija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19B05FD5-F48E-4BB4-8A75-CA907CBFF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943" y="2355574"/>
            <a:ext cx="8996516" cy="3478695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 lnSpcReduction="10000"/>
          </a:bodyPr>
          <a:lstStyle/>
          <a:p>
            <a:pPr algn="ctr"/>
            <a:r>
              <a:rPr lang="lt-LT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TIKSLAS: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t-LT" sz="20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skatinti bendruomenės ir turistų kultūrinį bei kūrybinį aktyvumą;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t-LT" sz="2000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t-LT" sz="20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didinti kultūros atvirumą įvairiems visuomenės sluoksniams, plėsti kultūros įstaigų misiją;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t-LT" sz="2000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t-LT" sz="20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sukurti gerai veikiančią kultūros komunikavimo ir įvaizdžio formavimo sistemą.</a:t>
            </a: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t-LT" sz="2000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3619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E7BA49A-9D59-41F4-8FFA-153BF15A6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8297" y="586410"/>
            <a:ext cx="10167729" cy="824948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lt-LT" sz="2400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3 </a:t>
            </a:r>
            <a:r>
              <a:rPr lang="lt-LT" sz="2400" cap="none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Kultūros prieinamumo didinimas ir komunikacija</a:t>
            </a:r>
            <a:endParaRPr lang="lt-LT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0CBAE206-78B1-4AB6-A959-1B3BB2EF4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897" y="1928192"/>
            <a:ext cx="8835886" cy="4721086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 fontScale="70000" lnSpcReduction="20000"/>
          </a:bodyPr>
          <a:lstStyle/>
          <a:p>
            <a:r>
              <a:rPr lang="lt-LT" sz="2900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Uždaviniai sėkmei pasiekti: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 naujų informacinių technologijų  pagrindu kariamų kultūros paslaugų plėtra (neringiškio kortelė ir kt.);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2. sudaryti sąlygas atskirtį patiriantiems asmenims naudotis kultūrinėmis paslaugomis, skatinti senjorų savanorystę;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 sukurti kurorto įvaizdžio formavimo strategiją,  kultūros sklaidos koordinavimo sistemą, užtikrinti kultūros paslaugų komunikavimo programos finansavimą, parengti auditorijų plėtros priemonių planą;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ieškoti naujų (netradicinių) erdvių meniniams objektams, įrengti nuorodas į lankytinas vietas, regyklas;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kultūrinio urbanistinio komplekso suformavimas (KUK), rekreaciniams/pažintiniams tikslams pritaikyti KNNP viešąsias erdves (Urbo kalnas, Juodkrantės pasivaikščiojimo takai ir kt.);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6. kurti šeimoms draugiško kurorto aplinką, paslaugų paketus, laisvalaikiui pritaikytas viešas erdves;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7. s</a:t>
            </a:r>
            <a:r>
              <a:rPr lang="en-US" sz="2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iekti</a:t>
            </a:r>
            <a:r>
              <a:rPr lang="en-US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N</a:t>
            </a:r>
            <a:r>
              <a:rPr lang="en-US" sz="2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eringoje</a:t>
            </a:r>
            <a:r>
              <a:rPr lang="en-US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į</a:t>
            </a:r>
            <a:r>
              <a:rPr lang="en-US" sz="2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kurti</a:t>
            </a:r>
            <a:r>
              <a:rPr lang="en-US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valstybin</a:t>
            </a:r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ę  profesionalaus scenos meno įstaigą;</a:t>
            </a:r>
          </a:p>
          <a:p>
            <a:pPr algn="just"/>
            <a:r>
              <a:rPr lang="lt-LT" sz="2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8. kt.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2000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518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6F788B6-56ED-4E95-86AD-4F049B2BA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417" y="484632"/>
            <a:ext cx="11397963" cy="946603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  <a:t>4 </a:t>
            </a:r>
            <a:r>
              <a:rPr lang="lt-LT" sz="24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BIUDŽETINIO SKETORIAUS PASLAUGŲ KOKYBĖS GERINIMAS BEI KULTŪROS LAUKO STEBĖSENA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17D2D16-CE6F-4063-8C85-A6A576C63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49" y="2121408"/>
            <a:ext cx="6937512" cy="2728888"/>
          </a:xfr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TIKSLAS:</a:t>
            </a:r>
          </a:p>
          <a:p>
            <a:pPr marL="0" indent="0"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gerinti kultūros paslaugų administravimą;</a:t>
            </a:r>
          </a:p>
          <a:p>
            <a:pPr marL="0" indent="0" algn="ctr"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sudaryti sąlygas naujos kokybės kultūrinio turizmo plėtrą ir kūrybiškumą skatinančių  paslaugų teikimui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lt-LT" b="1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89419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A203CB6-64F2-4D37-B845-F0D18130A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052" y="357809"/>
            <a:ext cx="11062251" cy="904461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lt-LT" sz="2400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4 </a:t>
            </a:r>
            <a:r>
              <a:rPr lang="lt-LT" sz="2400" cap="none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BIUDŽETINIO SKETORIAUS PASLAUGŲ KOKYBĖS GERINIMAS BEI KULTŪROS LAUKO STEBĖSENA</a:t>
            </a:r>
            <a:endParaRPr lang="lt-LT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F2B12D1-7F61-447F-87C2-A6F3228D9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1052" y="1560443"/>
            <a:ext cx="8060634" cy="464157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lvl="0">
              <a:buClr>
                <a:srgbClr val="D34817">
                  <a:lumMod val="75000"/>
                </a:srgbClr>
              </a:buClr>
            </a:pPr>
            <a:r>
              <a:rPr lang="lt-LT" sz="2400" dirty="0">
                <a:solidFill>
                  <a:prstClr val="black">
                    <a:lumMod val="50000"/>
                    <a:lumOff val="50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Uždaviniai sėkmei pasiekti</a:t>
            </a:r>
            <a:r>
              <a:rPr lang="lt-LT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: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 sukurti kultūros ir meno darbuotojų kvalifikacijos kėlimo, skatinimo priemonių sistemą;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2. sukurti vadybos inovacijų ir gerosios praktikos sklaidos tarp kultūros įstaigų mechanizmą;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 sukurti  biudžetinių įstaigų veiklos vertinimo sistemą ir ja grįsti skiriamą finansavimą;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sukurti aukštos kvalifikacijos specialistų pritraukimo ir motyvavimo sistemą;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sukurti kultūros stebėsenos ir tyrimų sistemą;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6. atsiradus naujiems kultūros infrastuktūros objektams, peržiūrėti kultūros įstaigų administruojamą turtą;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7. kt.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000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000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sz="2000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783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1603CA9-BEBB-478B-BE20-5D17BDF2F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8" y="1225296"/>
            <a:ext cx="8726159" cy="891739"/>
          </a:xfr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lt-LT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KULTŪROS POLITIKOS KAITOS GAIRIŲ ĮGYVENDINIMAS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BB48778-EF39-4572-8414-4AD5AECAA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1800" y="2385391"/>
            <a:ext cx="8865704" cy="4253948"/>
          </a:xfrm>
          <a:pattFill prst="pct10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lt-LT" b="1" u="sng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Teigiamas rezultatas priklauso nuo šių veiksnių:</a:t>
            </a:r>
          </a:p>
          <a:p>
            <a:pPr algn="ctr"/>
            <a:endParaRPr lang="lt-LT" b="1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kertinės Gairių nuostatos perkeliamos į Savivaldybės strateginio planavimo dokumentus;</a:t>
            </a:r>
          </a:p>
          <a:p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Gairių tikslinimas pagal kultūros lauko tyrimo rezultatus ir tikslinėse grupėse suformuluotus pasiūlymus 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(t. y. Gairės turi būti ,,gyvas“ dokumentas)</a:t>
            </a:r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;</a:t>
            </a:r>
          </a:p>
          <a:p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Gairių prioritetinės kryptys realizuojamos laikantis tarpsektorinės/tarpinstitucinės komunikacijos principo;</a:t>
            </a:r>
          </a:p>
          <a:p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atsakingas ir neformalus Administracijos struktūrinių padalinių darbas kokybiškai atliekant metinių veiklos planų priežiūros funkciją.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462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5F11FB6-5B8F-4D17-95F2-46A6EFD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44168"/>
          </a:xfrm>
          <a:pattFill prst="pct25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KODĖL NERINGAI REIKALINGOS KULTŪROS</a:t>
            </a:r>
            <a:br>
              <a:rPr lang="lt-LT" sz="2400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 POLITIKOS KAITOS GAIRĖS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6D97DD5-7C1E-4365-9011-559C708D0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613992"/>
            <a:ext cx="4754880" cy="96789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t-LT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kultūra ir menas daro įtaką pokyčiams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60FBDC5-2E39-4C36-BBF6-50E1C2E8A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0" y="3955774"/>
            <a:ext cx="4754880" cy="12909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pasiruošta Neringos savivaldybės kultūros strategijos 2021-2030 m. rengimui </a:t>
            </a:r>
          </a:p>
          <a:p>
            <a:pPr marL="0" indent="0" algn="ctr">
              <a:spcBef>
                <a:spcPts val="0"/>
              </a:spcBef>
              <a:buNone/>
            </a:pPr>
            <a:endParaRPr lang="lt-LT" sz="1700" b="1" dirty="0">
              <a:solidFill>
                <a:schemeClr val="bg1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A6D1AC07-9DB3-4639-9BF6-763CCA199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224" y="2613991"/>
            <a:ext cx="4754880" cy="96789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t-LT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siekiama sukurti sąlygas permainoms, kurios padėtų plėtoti kultūrinį tapatumą ir kūrybinį potencialą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C87C4BCB-048D-494E-8A20-12EC92A13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224" y="3955774"/>
            <a:ext cx="4754880" cy="129093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nubrėžtos esminės kultūros politikos kryptys laikotarpiui iki 2030 m.</a:t>
            </a:r>
          </a:p>
        </p:txBody>
      </p:sp>
    </p:spTree>
    <p:extLst>
      <p:ext uri="{BB962C8B-B14F-4D97-AF65-F5344CB8AC3E}">
        <p14:creationId xmlns:p14="http://schemas.microsoft.com/office/powerpoint/2010/main" val="2685210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vadinimas 11">
            <a:extLst>
              <a:ext uri="{FF2B5EF4-FFF2-40B4-BE49-F238E27FC236}">
                <a16:creationId xmlns:a16="http://schemas.microsoft.com/office/drawing/2014/main" id="{EB1856F0-C9D2-437D-A91C-7DE90543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attFill prst="pct20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KULTŪRA – DARNIAI IR TAPATYBĘ ATSPINDINČIAI kurorto RAIDAI</a:t>
            </a:r>
          </a:p>
        </p:txBody>
      </p:sp>
      <p:graphicFrame>
        <p:nvGraphicFramePr>
          <p:cNvPr id="15" name="Turinio vietos rezervavimo ženklas 14">
            <a:extLst>
              <a:ext uri="{FF2B5EF4-FFF2-40B4-BE49-F238E27FC236}">
                <a16:creationId xmlns:a16="http://schemas.microsoft.com/office/drawing/2014/main" id="{DBD4989D-2A44-4743-81E9-6A1A536E43F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68997275"/>
              </p:ext>
            </p:extLst>
          </p:nvPr>
        </p:nvGraphicFramePr>
        <p:xfrm>
          <a:off x="1120877" y="2193925"/>
          <a:ext cx="4971948" cy="4315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1948">
                  <a:extLst>
                    <a:ext uri="{9D8B030D-6E8A-4147-A177-3AD203B41FA5}">
                      <a16:colId xmlns:a16="http://schemas.microsoft.com/office/drawing/2014/main" val="2662372433"/>
                    </a:ext>
                  </a:extLst>
                </a:gridCol>
              </a:tblGrid>
              <a:tr h="1206223">
                <a:tc>
                  <a:txBody>
                    <a:bodyPr/>
                    <a:lstStyle/>
                    <a:p>
                      <a:pPr algn="ctr"/>
                      <a:endParaRPr lang="lt-LT" sz="2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/>
                      <a:r>
                        <a:rPr lang="lt-LT" sz="20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Kurorto plėtros strategija</a:t>
                      </a:r>
                    </a:p>
                  </a:txBody>
                  <a:tcPr>
                    <a:pattFill prst="pct30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990486941"/>
                  </a:ext>
                </a:extLst>
              </a:tr>
              <a:tr h="2792317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lt-LT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Turizmo ir verslo plėtrai palankios aplinkos kūrimas, kurortinių paslaugų kokybės užtikrinimas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lt-LT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Darnios aplinkos, viešųjų paslaugų ir subalansuotos infrastruktūros plėtra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lt-LT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Pažangus viešojo valdymo užtikrinimas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lt-LT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lt-LT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8354"/>
                  </a:ext>
                </a:extLst>
              </a:tr>
            </a:tbl>
          </a:graphicData>
        </a:graphic>
      </p:graphicFrame>
      <p:graphicFrame>
        <p:nvGraphicFramePr>
          <p:cNvPr id="16" name="Turinio vietos rezervavimo ženklas 15">
            <a:extLst>
              <a:ext uri="{FF2B5EF4-FFF2-40B4-BE49-F238E27FC236}">
                <a16:creationId xmlns:a16="http://schemas.microsoft.com/office/drawing/2014/main" id="{EDDBE6F6-1508-4840-8FCA-7D22B6F5DBB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93391764"/>
              </p:ext>
            </p:extLst>
          </p:nvPr>
        </p:nvGraphicFramePr>
        <p:xfrm>
          <a:off x="6194323" y="2193925"/>
          <a:ext cx="4924527" cy="4294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4527">
                  <a:extLst>
                    <a:ext uri="{9D8B030D-6E8A-4147-A177-3AD203B41FA5}">
                      <a16:colId xmlns:a16="http://schemas.microsoft.com/office/drawing/2014/main" val="2135457567"/>
                    </a:ext>
                  </a:extLst>
                </a:gridCol>
              </a:tblGrid>
              <a:tr h="1231077">
                <a:tc>
                  <a:txBody>
                    <a:bodyPr/>
                    <a:lstStyle/>
                    <a:p>
                      <a:pPr algn="ctr"/>
                      <a:endParaRPr lang="lt-LT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/>
                      <a:r>
                        <a:rPr lang="lt-LT" sz="20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Kultūros  strategijos vizija</a:t>
                      </a:r>
                    </a:p>
                  </a:txBody>
                  <a:tcPr>
                    <a:pattFill prst="pct30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214893695"/>
                  </a:ext>
                </a:extLst>
              </a:tr>
              <a:tr h="30632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t-LT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Neringa – kūrybą inspiruojanti vieta. Ji suteikia geriausias sąlygas semtis įkvėpimo, kurti, priimti iššūkius, ieškoti darnių, su kultūriniu kraštovaizdžiu derančių raiškos formų. Joje gyvena aktyvūs, atviri ir bendruomeniški žmonės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84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852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798D63-DA44-4342-894A-7B8975F7B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748" y="771144"/>
            <a:ext cx="11080538" cy="908569"/>
          </a:xfr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lt-LT" sz="2700" b="1" dirty="0">
                <a:latin typeface="Batang" panose="02030600000101010101" pitchFamily="18" charset="-127"/>
                <a:ea typeface="Batang" panose="02030600000101010101" pitchFamily="18" charset="-127"/>
              </a:rPr>
              <a:t>Kultūros politikos kaitos GAIRIŲ PRIORITETINĖS KRYPTYS</a:t>
            </a:r>
            <a:br>
              <a:rPr lang="lt-LT" sz="12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endParaRPr lang="lt-LT" sz="1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442D0A5-3454-4A97-A20D-AC8DDEDD4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5773" y="2094271"/>
            <a:ext cx="9282513" cy="3501460"/>
          </a:xfrm>
          <a:pattFill prst="pct50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 Bendruomenės kūrybiškumo skatinimas ir tarpsektorinės sąveikos didinimas</a:t>
            </a:r>
          </a:p>
          <a:p>
            <a:pPr algn="just">
              <a:lnSpc>
                <a:spcPct val="150000"/>
              </a:lnSpc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2. Vietos identiteto stiprinimas ir kultūros paveldo aktualizavimas</a:t>
            </a:r>
          </a:p>
          <a:p>
            <a:pPr algn="just">
              <a:lnSpc>
                <a:spcPct val="150000"/>
              </a:lnSpc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 Kultūros prieinamumo didinimas ir komunikacija</a:t>
            </a:r>
          </a:p>
          <a:p>
            <a:pPr algn="just">
              <a:lnSpc>
                <a:spcPct val="150000"/>
              </a:lnSpc>
            </a:pPr>
            <a:r>
              <a:rPr lang="lt-LT" b="1" dirty="0">
                <a:solidFill>
                  <a:schemeClr val="bg1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Biudžetinio sektoriaus paslaugų kokybės gerinimas bei kultūros lauko stebėsena</a:t>
            </a:r>
          </a:p>
        </p:txBody>
      </p:sp>
    </p:spTree>
    <p:extLst>
      <p:ext uri="{BB962C8B-B14F-4D97-AF65-F5344CB8AC3E}">
        <p14:creationId xmlns:p14="http://schemas.microsoft.com/office/powerpoint/2010/main" val="72847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0EFECE2-5366-4FCA-B2EE-ED58804EB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991" y="318052"/>
            <a:ext cx="11489635" cy="1003853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lt-LT" sz="27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700" dirty="0">
                <a:latin typeface="Batang" panose="02030600000101010101" pitchFamily="18" charset="-127"/>
                <a:ea typeface="Batang" panose="02030600000101010101" pitchFamily="18" charset="-127"/>
              </a:rPr>
              <a:t>1 </a:t>
            </a:r>
            <a:r>
              <a:rPr lang="lt-LT" sz="27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</a:t>
            </a:r>
            <a:r>
              <a:rPr lang="lt-LT" sz="2700" dirty="0"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  <a:r>
              <a:rPr lang="lt-LT" sz="27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Bendruomenės kūrybiškumo skatinimas ir tarpsektorinės sąveikos didinimas</a:t>
            </a:r>
            <a:b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endParaRPr lang="lt-LT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036D72C-55C4-457C-A8DC-BB6A587C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444" y="1705362"/>
            <a:ext cx="8488017" cy="4486716"/>
          </a:xfrm>
          <a:pattFill prst="pct10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TIKSLAS:</a:t>
            </a:r>
          </a:p>
          <a:p>
            <a:pPr marL="0" indent="0" algn="ctr">
              <a:buNone/>
            </a:pPr>
            <a:endParaRPr lang="lt-LT" b="1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* išlaisvinti bendruomenėje glūdinčias aktyvaus kūrybiškumo galias;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įtvirtinti kultūrą kaip strateginę savivaldybės raidos kryptį;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didinti kultūros įtaką ir vaidmenį kurorto ekonominiam vystymuisi;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lt-LT" b="1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t-LT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* įgyvendinti įvairius sektorius jungiančias iniciatyvas.</a:t>
            </a:r>
          </a:p>
          <a:p>
            <a:pPr marL="0" indent="0">
              <a:buNone/>
            </a:pPr>
            <a:endParaRPr lang="lt-LT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buNone/>
            </a:pPr>
            <a:endParaRPr lang="lt-LT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5841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182F828-D557-484D-925C-5FA938AD8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5774" y="1725561"/>
            <a:ext cx="9453716" cy="3780717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lt-LT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Uždaviniai sėkmei pasiekti:</a:t>
            </a:r>
          </a:p>
          <a:p>
            <a:pPr algn="just"/>
            <a:r>
              <a:rPr lang="lt-LT" sz="1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 </a:t>
            </a:r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sukurti veiksmingą tarpsektorinio bendradarbiavimo modelį;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2. pasiruošti 2021 m. kultūros sostinės programos įgyvendinimui, į įgyvendinimo procesą įtraukiant NVO, turizmo verslo ir švietimo organizacija;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 užtikrinti kultūrinį identitetą formuojančių festivalių finansavimą, apjungti įvarius renginius į tikslinius renginių ciklus;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modernizuoti Nidos KTIC ,,</a:t>
            </a:r>
            <a:r>
              <a:rPr lang="lt-LT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Agila</a:t>
            </a:r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“ pastatą, kuriame be įprastos veiklos, vyks scenos meno rezidentūra, sumanymus realizuos kūrybinių verslų bei inovacijų atstovai;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Pavadinimas 4">
            <a:extLst>
              <a:ext uri="{FF2B5EF4-FFF2-40B4-BE49-F238E27FC236}">
                <a16:creationId xmlns:a16="http://schemas.microsoft.com/office/drawing/2014/main" id="{9C0FB2EE-DA02-45FD-82B6-1FF914B8B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32" y="516194"/>
            <a:ext cx="11000058" cy="83552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  <a:t>1 </a:t>
            </a:r>
            <a:r>
              <a:rPr lang="lt-LT" sz="24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Bendruomenės kūrybiškumo skatinimas ir tarpsektorinės sąveikos didinimas</a:t>
            </a:r>
            <a:endParaRPr lang="lt-LT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219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5DAA4CC-8F22-4BB2-9DBE-F08FB216E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45" y="501446"/>
            <a:ext cx="11194026" cy="919850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  <a:t>1 </a:t>
            </a:r>
            <a:r>
              <a:rPr lang="lt-LT" sz="24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Bendruomenės kūrybiškumo skatinimas ir tarpsektorinės sąveikos didinimas</a:t>
            </a:r>
            <a:endParaRPr lang="lt-LT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EE07502-67B4-4AC2-9E8B-EC73A4504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5773" y="2005782"/>
            <a:ext cx="9529698" cy="3977576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lt-LT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Uždaviniai sėkmei pasiekti: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skatinti kultūros išteklius naudojančias ekonomines veiklas, </a:t>
            </a:r>
            <a:r>
              <a:rPr lang="lt-LT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klasterizaciją</a:t>
            </a:r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, jų sąveiką su kultūrine veikla, bendromis jėgomis inicijuoti ambicingus ir identitetą formuojančius kultūros projektus 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(ypač ne vasaros metu);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6. sukurti svetingumo paslaugų paketą menininkams, rezidentams;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7. įkurti jaunimo kultūrinių inciatyvų inkubatorių 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(,,</a:t>
            </a:r>
            <a:r>
              <a:rPr lang="lt-LT" sz="1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Agiloje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“)</a:t>
            </a:r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, konkurso būdu teikti stipendijas mentoriams, stiprinti savanorystės programą;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8. įkurti mokymo, konsultavimo, kvalifikacijos kėlimo ir gebėjimų ugdymo centrą 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(,,</a:t>
            </a:r>
            <a:r>
              <a:rPr lang="lt-LT" sz="16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Agiloje</a:t>
            </a:r>
            <a:r>
              <a:rPr lang="lt-LT" sz="16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“);</a:t>
            </a:r>
          </a:p>
          <a:p>
            <a:pPr algn="just"/>
            <a:r>
              <a:rPr lang="lt-LT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9. kt. </a:t>
            </a:r>
          </a:p>
        </p:txBody>
      </p:sp>
    </p:spTree>
    <p:extLst>
      <p:ext uri="{BB962C8B-B14F-4D97-AF65-F5344CB8AC3E}">
        <p14:creationId xmlns:p14="http://schemas.microsoft.com/office/powerpoint/2010/main" val="1643816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3DDF2E0-7DB9-4EC3-AFE4-8D3B74DF8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6409" y="511757"/>
            <a:ext cx="10873088" cy="909540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b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  <a:t>2 </a:t>
            </a:r>
            <a:r>
              <a:rPr lang="lt-LT" sz="24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Vietos identiteto stiprinimas ir kultūros paveldo aktualizavimas</a:t>
            </a:r>
            <a:br>
              <a:rPr lang="lt-LT" sz="24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4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endParaRPr lang="lt-LT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7A8A8343-D0CB-4F97-B20E-52C97BE65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8982" y="2325757"/>
            <a:ext cx="6877879" cy="2482217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lt-LT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TIKSLAS -</a:t>
            </a:r>
          </a:p>
          <a:p>
            <a:pPr algn="ctr">
              <a:lnSpc>
                <a:spcPct val="150000"/>
              </a:lnSpc>
            </a:pPr>
            <a:r>
              <a:rPr lang="lt-LT" sz="20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formuoti kurorto kultūrinį tapatumą, integruotą į tarptautinę kultūrinę erdvę</a:t>
            </a:r>
          </a:p>
          <a:p>
            <a:endParaRPr lang="lt-LT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87307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7FAE7DB-34F2-4E8C-9009-E7EDD545A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903" y="117987"/>
            <a:ext cx="10563385" cy="1032387"/>
          </a:xfr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b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lt-LT" sz="2400" dirty="0">
                <a:latin typeface="Batang" panose="02030600000101010101" pitchFamily="18" charset="-127"/>
                <a:ea typeface="Batang" panose="02030600000101010101" pitchFamily="18" charset="-127"/>
              </a:rPr>
              <a:t>2 </a:t>
            </a:r>
            <a:r>
              <a:rPr lang="lt-LT" sz="2400" cap="none" dirty="0">
                <a:latin typeface="Batang" panose="02030600000101010101" pitchFamily="18" charset="-127"/>
                <a:ea typeface="Batang" panose="02030600000101010101" pitchFamily="18" charset="-127"/>
              </a:rPr>
              <a:t>prioritetinė kryptis. </a:t>
            </a:r>
            <a:r>
              <a:rPr lang="lt-LT" sz="24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Vietos identiteto stiprinimas ir kultūros paveldo aktualizavimas</a:t>
            </a:r>
            <a:br>
              <a:rPr lang="lt-LT" sz="2400" b="1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endParaRPr lang="lt-LT" sz="2400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416F5F05-991B-4A9D-A698-B77986358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399" y="1356852"/>
            <a:ext cx="9889435" cy="5383161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 fontScale="47500" lnSpcReduction="20000"/>
          </a:bodyPr>
          <a:lstStyle/>
          <a:p>
            <a:endParaRPr lang="lt-LT" sz="3800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lt-LT" sz="4200" dirty="0">
                <a:solidFill>
                  <a:schemeClr val="tx1">
                    <a:lumMod val="50000"/>
                    <a:lumOff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Uždaviniai sėkmei pasiekti: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 Nidos dailininkų kolonijos kūrybinio palikimo aktualizavimas, E. </a:t>
            </a:r>
            <a:r>
              <a:rPr lang="lt-LT" sz="38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Mollenhauerio</a:t>
            </a: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namo tvarkyba, daugiafunkcinės paskirties centro Nidoje veiklos koncepcijos suformulavimas, jo techninės dokumentacijos parengimas;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2. paveldo objektų pritaikymo kultūrinio turizmo reikmėms programos parengimas, kurioje būtų pateikiamos šių vertybių panaudojimo rekomendacijos;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 įsitraukimas į tarptautinius kultūrinio turizmo kelius;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nematerialaus kultūros paveldo vertybių fiksavimas ir aktualizavimas,  Mažosios Lietuvos etninės kultūros puoselėjimas, L. Rėzos kultūros centro rolės stiprinimas šioje srityje, Juodkrantės kurorto ,,aukso amžiaus“ pasiekimų aktualizavimas;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</a:t>
            </a:r>
            <a:r>
              <a:rPr lang="lt-LT" sz="38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Kuršininkų</a:t>
            </a: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buities muziejaus po atviru dangumi Pervalkoje pastatymas ir </a:t>
            </a:r>
            <a:r>
              <a:rPr lang="lt-LT" sz="3800" dirty="0" err="1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įveiklinimas</a:t>
            </a: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, Preilos bibliotekos pastato tvarkyba, Gintaro įlankos  teritorijos Juodkrantėje sutvarkymas, interaktyvios gintaro gavybos ekspozicijos įkūrimas;</a:t>
            </a:r>
          </a:p>
          <a:p>
            <a:pPr algn="just">
              <a:lnSpc>
                <a:spcPct val="120000"/>
              </a:lnSpc>
            </a:pPr>
            <a:r>
              <a:rPr lang="lt-LT" sz="3800" dirty="0">
                <a:solidFill>
                  <a:srgbClr val="C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6. Nidos ir Juodkrantės švyturių atvėrimas visuomenei.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indent="-457200">
              <a:buAutoNum type="arabicPeriod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indent="-457200">
              <a:buAutoNum type="arabicPeriod"/>
            </a:pPr>
            <a:endParaRPr lang="lt-LT" dirty="0">
              <a:solidFill>
                <a:srgbClr val="C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>
              <a:solidFill>
                <a:schemeClr val="tx1">
                  <a:lumMod val="50000"/>
                  <a:lumOff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21770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žio tip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TM03090434[[fn=Medis]]</Template>
  <TotalTime>10678</TotalTime>
  <Words>1008</Words>
  <Application>Microsoft Office PowerPoint</Application>
  <PresentationFormat>Plačiaekranė</PresentationFormat>
  <Paragraphs>108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20" baseType="lpstr">
      <vt:lpstr>Batang</vt:lpstr>
      <vt:lpstr>Arial</vt:lpstr>
      <vt:lpstr>Rockwell</vt:lpstr>
      <vt:lpstr>Rockwell Condensed</vt:lpstr>
      <vt:lpstr>Wingdings</vt:lpstr>
      <vt:lpstr>Medžio tipo</vt:lpstr>
      <vt:lpstr>KULTŪROS POLITIKOS KAITOS GAIRĖS 2020-2030 m.   NERINGOS SAVIVALDYBĖ</vt:lpstr>
      <vt:lpstr>KODĖL NERINGAI REIKALINGOS KULTŪROS  POLITIKOS KAITOS GAIRĖS</vt:lpstr>
      <vt:lpstr>KULTŪRA – DARNIAI IR TAPATYBĘ ATSPINDINČIAI kurorto RAIDAI</vt:lpstr>
      <vt:lpstr>Kultūros politikos kaitos GAIRIŲ PRIORITETINĖS KRYPTYS </vt:lpstr>
      <vt:lpstr> 1 prioritetinė kryptis. Bendruomenės kūrybiškumo skatinimas ir tarpsektorinės sąveikos didinimas </vt:lpstr>
      <vt:lpstr>1 prioritetinė kryptis. Bendruomenės kūrybiškumo skatinimas ir tarpsektorinės sąveikos didinimas</vt:lpstr>
      <vt:lpstr>1 prioritetinė kryptis. Bendruomenės kūrybiškumo skatinimas ir tarpsektorinės sąveikos didinimas</vt:lpstr>
      <vt:lpstr> 2 prioritetinė kryptis. Vietos identiteto stiprinimas ir kultūros paveldo aktualizavimas  </vt:lpstr>
      <vt:lpstr> 2 prioritetinė kryptis. Vietos identiteto stiprinimas ir kultūros paveldo aktualizavimas </vt:lpstr>
      <vt:lpstr>3 prioritetinė kryptis. Kultūros prieinamumo didinimas ir komunikacija</vt:lpstr>
      <vt:lpstr>3 prioritetinė kryptis. Kultūros prieinamumo didinimas ir komunikacija</vt:lpstr>
      <vt:lpstr>4 prioritetinė kryptis. BIUDŽETINIO SKETORIAUS PASLAUGŲ KOKYBĖS GERINIMAS BEI KULTŪROS LAUKO STEBĖSENA</vt:lpstr>
      <vt:lpstr>4 prioritetinė kryptis. BIUDŽETINIO SKETORIAUS PASLAUGŲ KOKYBĖS GERINIMAS BEI KULTŪROS LAUKO STEBĖSENA</vt:lpstr>
      <vt:lpstr>KULTŪROS POLITIKOS KAITOS GAIRIŲ ĮGYVENDINIMAS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NERINGOS KULTŪROS POLITIKOS KAITOS GAIRĖS 2020-2030 M.</dc:title>
  <dc:creator>Elena Tarvainiene</dc:creator>
  <cp:lastModifiedBy>Elena Tarvainiene</cp:lastModifiedBy>
  <cp:revision>107</cp:revision>
  <dcterms:created xsi:type="dcterms:W3CDTF">2019-01-23T09:33:21Z</dcterms:created>
  <dcterms:modified xsi:type="dcterms:W3CDTF">2022-10-25T06:20:45Z</dcterms:modified>
</cp:coreProperties>
</file>